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8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10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11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16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7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3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4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5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6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notesSlides/notesSlide7.xml" ContentType="application/vnd.openxmlformats-officedocument.presentationml.notesSlide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8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9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10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11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12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1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notesSlides/notesSlide14.xml" ContentType="application/vnd.openxmlformats-officedocument.presentationml.notesSlide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15.xml" ContentType="application/vnd.openxmlformats-officedocument.presentationml.notesSlide+xml"/>
  <Override PartName="/ppt/tags/tag19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200.xml" ContentType="application/vnd.openxmlformats-officedocument.presentationml.tags+xml"/>
  <Override PartName="/ppt/notesSlides/notesSlide20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1340.xml" ContentType="application/vnd.openxmlformats-officedocument.presentationml.tags+xml"/>
  <Override PartName="/ppt/tags/tag1480.xml" ContentType="application/vnd.openxmlformats-officedocument.presentationml.tags+xml"/>
  <Override PartName="/ppt/tags/tag1640.xml" ContentType="application/vnd.openxmlformats-officedocument.presentationml.tags+xml"/>
  <Override PartName="/ppt/tags/tag1660.xml" ContentType="application/vnd.openxmlformats-officedocument.presentationml.tags+xml"/>
  <Override PartName="/ppt/tags/tag1810.xml" ContentType="application/vnd.openxmlformats-officedocument.presentationml.tags+xml"/>
  <Override PartName="/ppt/tags/tag2330.xml" ContentType="application/vnd.openxmlformats-officedocument.presentationml.tags+xml"/>
  <Override PartName="/ppt/tags/tag235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2"/>
    <p:sldMasterId id="2147483650" r:id="rId3"/>
    <p:sldMasterId id="2147483651" r:id="rId4"/>
    <p:sldMasterId id="2147483653" r:id="rId5"/>
    <p:sldMasterId id="2147483654" r:id="rId6"/>
    <p:sldMasterId id="2147483656" r:id="rId7"/>
    <p:sldMasterId id="2147483657" r:id="rId8"/>
    <p:sldMasterId id="2147483662" r:id="rId9"/>
    <p:sldMasterId id="2147483665" r:id="rId10"/>
    <p:sldMasterId id="2147483684" r:id="rId11"/>
    <p:sldMasterId id="2147483690" r:id="rId12"/>
    <p:sldMasterId id="2147483693" r:id="rId13"/>
    <p:sldMasterId id="2147483694" r:id="rId14"/>
    <p:sldMasterId id="2147483699" r:id="rId15"/>
    <p:sldMasterId id="2147483704" r:id="rId16"/>
    <p:sldMasterId id="2147483707" r:id="rId17"/>
    <p:sldMasterId id="2147483716" r:id="rId18"/>
  </p:sldMasterIdLst>
  <p:notesMasterIdLst>
    <p:notesMasterId r:id="rId78"/>
  </p:notesMasterIdLst>
  <p:sldIdLst>
    <p:sldId id="478" r:id="rId19"/>
    <p:sldId id="4587" r:id="rId20"/>
    <p:sldId id="4583" r:id="rId21"/>
    <p:sldId id="4585" r:id="rId22"/>
    <p:sldId id="4495" r:id="rId23"/>
    <p:sldId id="4622" r:id="rId24"/>
    <p:sldId id="4623" r:id="rId25"/>
    <p:sldId id="4619" r:id="rId26"/>
    <p:sldId id="4620" r:id="rId27"/>
    <p:sldId id="273" r:id="rId28"/>
    <p:sldId id="4549" r:id="rId29"/>
    <p:sldId id="4618" r:id="rId30"/>
    <p:sldId id="4526" r:id="rId31"/>
    <p:sldId id="4531" r:id="rId32"/>
    <p:sldId id="4532" r:id="rId33"/>
    <p:sldId id="4529" r:id="rId34"/>
    <p:sldId id="4528" r:id="rId35"/>
    <p:sldId id="4571" r:id="rId36"/>
    <p:sldId id="4572" r:id="rId37"/>
    <p:sldId id="4630" r:id="rId38"/>
    <p:sldId id="4560" r:id="rId39"/>
    <p:sldId id="4561" r:id="rId40"/>
    <p:sldId id="4577" r:id="rId41"/>
    <p:sldId id="282" r:id="rId42"/>
    <p:sldId id="283" r:id="rId43"/>
    <p:sldId id="284" r:id="rId44"/>
    <p:sldId id="285" r:id="rId45"/>
    <p:sldId id="4576" r:id="rId46"/>
    <p:sldId id="4575" r:id="rId47"/>
    <p:sldId id="286" r:id="rId48"/>
    <p:sldId id="287" r:id="rId49"/>
    <p:sldId id="288" r:id="rId50"/>
    <p:sldId id="289" r:id="rId51"/>
    <p:sldId id="4550" r:id="rId52"/>
    <p:sldId id="4545" r:id="rId53"/>
    <p:sldId id="4547" r:id="rId54"/>
    <p:sldId id="4544" r:id="rId55"/>
    <p:sldId id="4551" r:id="rId56"/>
    <p:sldId id="4552" r:id="rId57"/>
    <p:sldId id="4553" r:id="rId58"/>
    <p:sldId id="4554" r:id="rId59"/>
    <p:sldId id="4556" r:id="rId60"/>
    <p:sldId id="4557" r:id="rId61"/>
    <p:sldId id="4624" r:id="rId62"/>
    <p:sldId id="4626" r:id="rId63"/>
    <p:sldId id="4627" r:id="rId64"/>
    <p:sldId id="4628" r:id="rId65"/>
    <p:sldId id="4629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4625" r:id="rId75"/>
    <p:sldId id="4578" r:id="rId76"/>
    <p:sldId id="4581" r:id="rId77"/>
  </p:sldIdLst>
  <p:sldSz cx="12196763" cy="6858000"/>
  <p:notesSz cx="6858000" cy="9144000"/>
  <p:custDataLst>
    <p:tags r:id="rId7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016D251-10DB-4C3C-B442-3B609C829199}">
          <p14:sldIdLst>
            <p14:sldId id="478"/>
            <p14:sldId id="4587"/>
            <p14:sldId id="4583"/>
            <p14:sldId id="4585"/>
            <p14:sldId id="4495"/>
            <p14:sldId id="4622"/>
            <p14:sldId id="4623"/>
            <p14:sldId id="4619"/>
            <p14:sldId id="4620"/>
            <p14:sldId id="273"/>
          </p14:sldIdLst>
        </p14:section>
        <p14:section name="Autoregressive Blank Infilling" id="{A369754A-CE8F-496A-83DC-A150C635273D}">
          <p14:sldIdLst>
            <p14:sldId id="4549"/>
            <p14:sldId id="4618"/>
            <p14:sldId id="4526"/>
            <p14:sldId id="4531"/>
            <p14:sldId id="4532"/>
            <p14:sldId id="4529"/>
            <p14:sldId id="4528"/>
            <p14:sldId id="4571"/>
            <p14:sldId id="4572"/>
            <p14:sldId id="4630"/>
          </p14:sldIdLst>
        </p14:section>
        <p14:section name="2D Positional Encoding" id="{7F3C2EAB-1B99-4180-B0C5-359397C8F619}">
          <p14:sldIdLst>
            <p14:sldId id="4560"/>
            <p14:sldId id="4561"/>
            <p14:sldId id="4577"/>
          </p14:sldIdLst>
        </p14:section>
        <p14:section name="无标题节" id="{F4240703-7C24-40A3-A774-54CEF3908920}">
          <p14:sldIdLst>
            <p14:sldId id="282"/>
            <p14:sldId id="283"/>
            <p14:sldId id="284"/>
            <p14:sldId id="285"/>
            <p14:sldId id="4576"/>
            <p14:sldId id="4575"/>
            <p14:sldId id="286"/>
            <p14:sldId id="287"/>
            <p14:sldId id="288"/>
            <p14:sldId id="289"/>
          </p14:sldIdLst>
        </p14:section>
        <p14:section name="Rotary Embedding" id="{62BEDF4A-480E-4655-BE0E-3A814064386E}">
          <p14:sldIdLst>
            <p14:sldId id="4550"/>
            <p14:sldId id="4545"/>
            <p14:sldId id="4547"/>
            <p14:sldId id="4544"/>
            <p14:sldId id="4551"/>
            <p14:sldId id="4552"/>
            <p14:sldId id="4553"/>
            <p14:sldId id="4554"/>
            <p14:sldId id="4556"/>
            <p14:sldId id="4557"/>
            <p14:sldId id="4624"/>
            <p14:sldId id="4626"/>
            <p14:sldId id="4627"/>
            <p14:sldId id="4628"/>
            <p14:sldId id="4629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</p14:sldIdLst>
        </p14:section>
        <p14:section name="ChatGLM推理部署" id="{75A83FFD-A82A-418D-BA0C-ED32EB152BFD}">
          <p14:sldIdLst>
            <p14:sldId id="4625"/>
            <p14:sldId id="4578"/>
          </p14:sldIdLst>
        </p14:section>
        <p14:section name="素材" id="{70A69054-D4D4-4DD2-8EA6-26F5C0E0B57A}">
          <p14:sldIdLst>
            <p14:sldId id="4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65" userDrawn="1">
          <p15:clr>
            <a:srgbClr val="A4A3A4"/>
          </p15:clr>
        </p15:guide>
        <p15:guide id="2" orient="horz" pos="842" userDrawn="1">
          <p15:clr>
            <a:srgbClr val="A4A3A4"/>
          </p15:clr>
        </p15:guide>
        <p15:guide id="3" pos="4836" userDrawn="1">
          <p15:clr>
            <a:srgbClr val="A4A3A4"/>
          </p15:clr>
        </p15:guide>
        <p15:guide id="4" pos="293" userDrawn="1">
          <p15:clr>
            <a:srgbClr val="A4A3A4"/>
          </p15:clr>
        </p15:guide>
        <p15:guide id="5" pos="39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7575"/>
    <a:srgbClr val="C7EEFF"/>
    <a:srgbClr val="82D5FF"/>
    <a:srgbClr val="EBEBEB"/>
    <a:srgbClr val="55CD4A"/>
    <a:srgbClr val="FFEBF0"/>
    <a:srgbClr val="E4F4D3"/>
    <a:srgbClr val="FCFCFC"/>
    <a:srgbClr val="FFFFFF"/>
    <a:srgbClr val="FFF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6988" autoAdjust="0"/>
  </p:normalViewPr>
  <p:slideViewPr>
    <p:cSldViewPr snapToGrid="0" showGuides="1">
      <p:cViewPr varScale="1">
        <p:scale>
          <a:sx n="51" d="100"/>
          <a:sy n="51" d="100"/>
        </p:scale>
        <p:origin x="24" y="1048"/>
      </p:cViewPr>
      <p:guideLst>
        <p:guide orient="horz" pos="465"/>
        <p:guide orient="horz" pos="842"/>
        <p:guide pos="4836"/>
        <p:guide pos="293"/>
        <p:guide pos="39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74" Type="http://schemas.openxmlformats.org/officeDocument/2006/relationships/slide" Target="slides/slide56.xml"/><Relationship Id="rId79" Type="http://schemas.openxmlformats.org/officeDocument/2006/relationships/tags" Target="tags/tag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3.xml"/><Relationship Id="rId82" Type="http://schemas.openxmlformats.org/officeDocument/2006/relationships/theme" Target="theme/theme1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77" Type="http://schemas.openxmlformats.org/officeDocument/2006/relationships/slide" Target="slides/slide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slide" Target="slides/slide54.xml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slide" Target="slides/slide57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slide" Target="slides/slide55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Relationship Id="rId24" Type="http://schemas.openxmlformats.org/officeDocument/2006/relationships/slide" Target="slides/slide6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66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4A8E-3DBA-470C-99FD-B9529773DD6C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F277A-14D1-4AFB-BEFA-4B10DD2A000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44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13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863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270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720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5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57</a:t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493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95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95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4076" y="373875"/>
            <a:ext cx="10520363" cy="7151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kumimoji="1" lang="zh-CN" altLang="en-US" sz="24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4418" y="6402806"/>
            <a:ext cx="141095" cy="138456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270">
              <a:defRPr sz="900">
                <a:solidFill>
                  <a:srgbClr val="1D1D1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6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82418" y="477355"/>
            <a:ext cx="10928465" cy="584778"/>
          </a:xfrm>
          <a:prstGeom prst="rect">
            <a:avLst/>
          </a:prstGeom>
        </p:spPr>
        <p:txBody>
          <a:bodyPr lIns="45714" tIns="45714" rIns="45714" bIns="45714">
            <a:normAutofit/>
          </a:bodyPr>
          <a:lstStyle>
            <a:lvl1pPr defTabSz="1187450">
              <a:lnSpc>
                <a:spcPct val="90000"/>
              </a:lnSpc>
              <a:defRPr sz="31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2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8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0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6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5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5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9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5406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9" y="1193075"/>
            <a:ext cx="10733557" cy="4999374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2pPr>
            <a:lvl3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rgbClr val="7F7F7F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735"/>
              </a:lnSpc>
            </a:pPr>
            <a:fld id="{81D60167-4931-47E6-BA6A-407CBD079E47}" type="slidenum">
              <a:rPr lang="en-US" altLang="zh-CN" smtClean="0"/>
              <a:pPr marL="38100">
                <a:lnSpc>
                  <a:spcPts val="1735"/>
                </a:lnSpc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851704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2985" indent="0" algn="ctr">
              <a:buNone/>
              <a:defRPr sz="2080"/>
            </a:lvl7pPr>
            <a:lvl8pPr marL="4156710" indent="0" algn="ctr">
              <a:buNone/>
              <a:defRPr sz="2080"/>
            </a:lvl8pPr>
            <a:lvl9pPr marL="475043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57" y="44444"/>
            <a:ext cx="10756714" cy="78245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153913" y="6481209"/>
            <a:ext cx="719876" cy="26815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fld id="{F755AC03-EC96-4B0E-A354-103101E6B5FF}" type="datetime1">
              <a:rPr lang="zh-CN" altLang="en-US" smtClean="0">
                <a:solidFill>
                  <a:srgbClr val="000000"/>
                </a:solidFill>
              </a:rPr>
              <a:t>2023/10/15</a:t>
            </a:fld>
            <a:endParaRPr lang="en-GB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833" y="520852"/>
            <a:ext cx="11034000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4400" rtl="0" eaLnBrk="1" fontAlgn="base" latinLnBrk="0" hangingPunct="1">
              <a:lnSpc>
                <a:spcPts val="343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800" b="1" kern="0" dirty="0">
                <a:solidFill>
                  <a:schemeClr val="tx1"/>
                </a:solidFill>
                <a:latin typeface="Huawei Sans" panose="020B0604020202020204"/>
                <a:ea typeface="微软雅黑" panose="020B0503020204020204" pitchFamily="34" charset="-122"/>
                <a:cs typeface="+mn-ea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2350" indent="0" algn="ctr">
              <a:buNone/>
              <a:defRPr sz="2080"/>
            </a:lvl7pPr>
            <a:lvl8pPr marL="4156075" indent="0" algn="ctr">
              <a:buNone/>
              <a:defRPr sz="2080"/>
            </a:lvl8pPr>
            <a:lvl9pPr marL="474980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294" y="155885"/>
            <a:ext cx="10977404" cy="521010"/>
          </a:xfrm>
          <a:prstGeom prst="rect">
            <a:avLst/>
          </a:prstGeom>
        </p:spPr>
        <p:txBody>
          <a:bodyPr/>
          <a:lstStyle>
            <a:lvl1pPr algn="l">
              <a:defRPr sz="3300" b="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888" y="901350"/>
            <a:ext cx="10582972" cy="5261944"/>
          </a:xfrm>
          <a:prstGeom prst="rect">
            <a:avLst/>
          </a:prstGeom>
        </p:spPr>
        <p:txBody>
          <a:bodyPr/>
          <a:lstStyle>
            <a:lvl1pPr>
              <a:buClrTx/>
              <a:buFont typeface="Wingdings" panose="05000000000000000000" pitchFamily="2" charset="2"/>
              <a:buChar char="n"/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advClick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16955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12C6-3264-4844-B53A-43B49B8D39D4}" type="datetime1">
              <a:rPr lang="zh-CN" altLang="en-US" smtClean="0">
                <a:solidFill>
                  <a:srgbClr val="1D1D1A"/>
                </a:solidFill>
              </a:rPr>
              <a:t>2023/10/15</a:t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  <a:t>‹#›</a:t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>
                <a:solidFill>
                  <a:srgbClr val="1D1D1A"/>
                </a:solidFill>
              </a:rPr>
              <a:t>2023/10/15</a:t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  <a:t>‹#›</a:t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880555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2023/10/15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4118222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xfrm>
            <a:off x="8614231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0540" indent="0" algn="ctr">
              <a:buNone/>
              <a:defRPr sz="2080"/>
            </a:lvl4pPr>
            <a:lvl5pPr marL="2374265" indent="0" algn="ctr">
              <a:buNone/>
              <a:defRPr sz="2080"/>
            </a:lvl5pPr>
            <a:lvl6pPr marL="2967990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8530" indent="0" algn="ctr">
              <a:buNone/>
              <a:defRPr sz="2080"/>
            </a:lvl9pPr>
          </a:lstStyle>
          <a:p>
            <a:r>
              <a:rPr lang="en-US" altLang="zh-CN" dirty="0"/>
              <a:t>Ari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.png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png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38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.tiff"/><Relationship Id="rId5" Type="http://schemas.openxmlformats.org/officeDocument/2006/relationships/theme" Target="../theme/theme15.xml"/><Relationship Id="rId4" Type="http://schemas.openxmlformats.org/officeDocument/2006/relationships/slideLayout" Target="../slideLayouts/slideLayout42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8.png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48.xml"/><Relationship Id="rId9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9625629" y="5956007"/>
            <a:ext cx="1973225" cy="431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28" y="5911693"/>
            <a:ext cx="1587726" cy="520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719" r:id="rId6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6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6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/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8" y="6356941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2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255/255/255</a:t>
                </a: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5998" y="6315134"/>
            <a:ext cx="1273690" cy="2785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6" y="6356942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99983" y="6321256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7" y="6356944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4" y="6321258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190/233/238</a:t>
              </a: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0/0/0</a:t>
              </a: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234/90/79</a:t>
                </a: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120/0/15</a:t>
                </a: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248/181/60</a:t>
                </a: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235/92/1</a:t>
                </a: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137/137/137</a:t>
                </a: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35/24/21</a:t>
                </a: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221/221/221</a:t>
                </a: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233/140/128</a:t>
                </a: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159/0/1</a:t>
                </a: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245/220/87</a:t>
                </a: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240/133/0</a:t>
                </a: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181/181/181</a:t>
                </a: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89/87/87</a:t>
                </a: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255/255/255</a:t>
                </a: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36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Layout" Target="../slideLayouts/slideLayout27.xml"/><Relationship Id="rId5" Type="http://schemas.openxmlformats.org/officeDocument/2006/relationships/video" Target="../media/media1.mp4"/><Relationship Id="rId4" Type="http://schemas.microsoft.com/office/2007/relationships/media" Target="../media/media1.mp4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4.xml"/><Relationship Id="rId13" Type="http://schemas.openxmlformats.org/officeDocument/2006/relationships/tags" Target="../tags/tag79.xml"/><Relationship Id="rId3" Type="http://schemas.openxmlformats.org/officeDocument/2006/relationships/tags" Target="../tags/tag69.xml"/><Relationship Id="rId7" Type="http://schemas.openxmlformats.org/officeDocument/2006/relationships/tags" Target="../tags/tag73.xml"/><Relationship Id="rId12" Type="http://schemas.openxmlformats.org/officeDocument/2006/relationships/tags" Target="../tags/tag7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11" Type="http://schemas.openxmlformats.org/officeDocument/2006/relationships/tags" Target="../tags/tag77.xml"/><Relationship Id="rId5" Type="http://schemas.openxmlformats.org/officeDocument/2006/relationships/tags" Target="../tags/tag71.xml"/><Relationship Id="rId15" Type="http://schemas.openxmlformats.org/officeDocument/2006/relationships/slideLayout" Target="../slideLayouts/slideLayout27.xml"/><Relationship Id="rId10" Type="http://schemas.openxmlformats.org/officeDocument/2006/relationships/tags" Target="../tags/tag76.xml"/><Relationship Id="rId4" Type="http://schemas.openxmlformats.org/officeDocument/2006/relationships/tags" Target="../tags/tag70.xml"/><Relationship Id="rId9" Type="http://schemas.openxmlformats.org/officeDocument/2006/relationships/tags" Target="../tags/tag75.xml"/><Relationship Id="rId14" Type="http://schemas.openxmlformats.org/officeDocument/2006/relationships/tags" Target="../tags/tag8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8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image" Target="../media/image40.png"/><Relationship Id="rId4" Type="http://schemas.openxmlformats.org/officeDocument/2006/relationships/tags" Target="../tags/tag88.xml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42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image" Target="../media/image41.png"/><Relationship Id="rId5" Type="http://schemas.openxmlformats.org/officeDocument/2006/relationships/tags" Target="../tags/tag96.xml"/><Relationship Id="rId10" Type="http://schemas.openxmlformats.org/officeDocument/2006/relationships/slideLayout" Target="../slideLayouts/slideLayout27.xml"/><Relationship Id="rId4" Type="http://schemas.openxmlformats.org/officeDocument/2006/relationships/tags" Target="../tags/tag95.xml"/><Relationship Id="rId9" Type="http://schemas.openxmlformats.org/officeDocument/2006/relationships/tags" Target="../tags/tag10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9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111.xml"/><Relationship Id="rId7" Type="http://schemas.openxmlformats.org/officeDocument/2006/relationships/slideLayout" Target="../slideLayouts/slideLayout27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tags" Target="../tags/tag29.xml"/><Relationship Id="rId39" Type="http://schemas.openxmlformats.org/officeDocument/2006/relationships/image" Target="../media/image19.svg"/><Relationship Id="rId21" Type="http://schemas.openxmlformats.org/officeDocument/2006/relationships/tags" Target="../tags/tag24.xml"/><Relationship Id="rId34" Type="http://schemas.openxmlformats.org/officeDocument/2006/relationships/image" Target="../media/image14.png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tags" Target="../tags/tag32.xml"/><Relationship Id="rId41" Type="http://schemas.openxmlformats.org/officeDocument/2006/relationships/image" Target="../media/image21.svg"/><Relationship Id="rId1" Type="http://schemas.openxmlformats.org/officeDocument/2006/relationships/themeOverride" Target="../theme/themeOverride1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image" Target="../media/image12.png"/><Relationship Id="rId37" Type="http://schemas.openxmlformats.org/officeDocument/2006/relationships/image" Target="../media/image17.svg"/><Relationship Id="rId40" Type="http://schemas.openxmlformats.org/officeDocument/2006/relationships/image" Target="../media/image20.png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image" Target="../media/image16.png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31" Type="http://schemas.openxmlformats.org/officeDocument/2006/relationships/slideLayout" Target="../slideLayouts/slideLayout53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tags" Target="../tags/tag33.xml"/><Relationship Id="rId35" Type="http://schemas.openxmlformats.org/officeDocument/2006/relationships/image" Target="../media/image15.svg"/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image" Target="../media/image13.svg"/><Relationship Id="rId38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115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119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21.xml"/><Relationship Id="rId4" Type="http://schemas.openxmlformats.org/officeDocument/2006/relationships/tags" Target="../tags/tag1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24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58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133.xml"/><Relationship Id="rId7" Type="http://schemas.openxmlformats.org/officeDocument/2006/relationships/image" Target="../media/image59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image" Target="../media/image23.jpeg"/><Relationship Id="rId26" Type="http://schemas.openxmlformats.org/officeDocument/2006/relationships/image" Target="../media/image31.svg"/><Relationship Id="rId3" Type="http://schemas.openxmlformats.org/officeDocument/2006/relationships/tags" Target="../tags/tag36.xml"/><Relationship Id="rId21" Type="http://schemas.openxmlformats.org/officeDocument/2006/relationships/image" Target="../media/image26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22.jpeg"/><Relationship Id="rId25" Type="http://schemas.openxmlformats.org/officeDocument/2006/relationships/image" Target="../media/image30.png"/><Relationship Id="rId2" Type="http://schemas.openxmlformats.org/officeDocument/2006/relationships/tags" Target="../tags/tag35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25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29.png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28.jpeg"/><Relationship Id="rId10" Type="http://schemas.openxmlformats.org/officeDocument/2006/relationships/tags" Target="../tags/tag43.xml"/><Relationship Id="rId19" Type="http://schemas.openxmlformats.org/officeDocument/2006/relationships/image" Target="../media/image24.jpe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7" Type="http://schemas.openxmlformats.org/officeDocument/2006/relationships/image" Target="../media/image65.png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3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45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470.png"/><Relationship Id="rId5" Type="http://schemas.openxmlformats.org/officeDocument/2006/relationships/tags" Target="../tags/tag147.xml"/><Relationship Id="rId10" Type="http://schemas.openxmlformats.org/officeDocument/2006/relationships/tags" Target="../tags/tag1340.xml"/><Relationship Id="rId4" Type="http://schemas.openxmlformats.org/officeDocument/2006/relationships/tags" Target="../tags/tag146.xml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68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tags" Target="../tags/tag153.xml"/><Relationship Id="rId7" Type="http://schemas.openxmlformats.org/officeDocument/2006/relationships/tags" Target="../tags/tag157.xml"/><Relationship Id="rId12" Type="http://schemas.openxmlformats.org/officeDocument/2006/relationships/image" Target="../media/image71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image" Target="../media/image70.png"/><Relationship Id="rId5" Type="http://schemas.openxmlformats.org/officeDocument/2006/relationships/tags" Target="../tags/tag155.xml"/><Relationship Id="rId10" Type="http://schemas.openxmlformats.org/officeDocument/2006/relationships/image" Target="../media/image69.png"/><Relationship Id="rId4" Type="http://schemas.openxmlformats.org/officeDocument/2006/relationships/tags" Target="../tags/tag154.xml"/><Relationship Id="rId9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tags" Target="../tags/tag170.xml"/><Relationship Id="rId18" Type="http://schemas.openxmlformats.org/officeDocument/2006/relationships/tags" Target="../tags/tag175.xml"/><Relationship Id="rId26" Type="http://schemas.openxmlformats.org/officeDocument/2006/relationships/image" Target="../media/image72.png"/><Relationship Id="rId3" Type="http://schemas.openxmlformats.org/officeDocument/2006/relationships/tags" Target="../tags/tag160.xml"/><Relationship Id="rId21" Type="http://schemas.openxmlformats.org/officeDocument/2006/relationships/tags" Target="../tags/tag178.xml"/><Relationship Id="rId7" Type="http://schemas.openxmlformats.org/officeDocument/2006/relationships/tags" Target="../tags/tag164.xml"/><Relationship Id="rId12" Type="http://schemas.openxmlformats.org/officeDocument/2006/relationships/tags" Target="../tags/tag169.xml"/><Relationship Id="rId17" Type="http://schemas.openxmlformats.org/officeDocument/2006/relationships/tags" Target="../tags/tag174.xml"/><Relationship Id="rId25" Type="http://schemas.openxmlformats.org/officeDocument/2006/relationships/image" Target="../media/image520.png"/><Relationship Id="rId33" Type="http://schemas.openxmlformats.org/officeDocument/2006/relationships/image" Target="../media/image580.png"/><Relationship Id="rId2" Type="http://schemas.openxmlformats.org/officeDocument/2006/relationships/tags" Target="../tags/tag159.xml"/><Relationship Id="rId16" Type="http://schemas.openxmlformats.org/officeDocument/2006/relationships/tags" Target="../tags/tag173.xml"/><Relationship Id="rId20" Type="http://schemas.openxmlformats.org/officeDocument/2006/relationships/tags" Target="../tags/tag177.xml"/><Relationship Id="rId29" Type="http://schemas.openxmlformats.org/officeDocument/2006/relationships/image" Target="../media/image560.png"/><Relationship Id="rId1" Type="http://schemas.openxmlformats.org/officeDocument/2006/relationships/tags" Target="../tags/tag158.xml"/><Relationship Id="rId6" Type="http://schemas.openxmlformats.org/officeDocument/2006/relationships/tags" Target="../tags/tag163.xml"/><Relationship Id="rId11" Type="http://schemas.openxmlformats.org/officeDocument/2006/relationships/tags" Target="../tags/tag168.xml"/><Relationship Id="rId24" Type="http://schemas.openxmlformats.org/officeDocument/2006/relationships/tags" Target="../tags/tag1480.xml"/><Relationship Id="rId32" Type="http://schemas.openxmlformats.org/officeDocument/2006/relationships/tags" Target="../tags/tag1660.xml"/><Relationship Id="rId5" Type="http://schemas.openxmlformats.org/officeDocument/2006/relationships/tags" Target="../tags/tag162.xml"/><Relationship Id="rId15" Type="http://schemas.openxmlformats.org/officeDocument/2006/relationships/tags" Target="../tags/tag172.xml"/><Relationship Id="rId23" Type="http://schemas.openxmlformats.org/officeDocument/2006/relationships/notesSlide" Target="../notesSlides/notesSlide12.xml"/><Relationship Id="rId28" Type="http://schemas.openxmlformats.org/officeDocument/2006/relationships/image" Target="../media/image73.png"/><Relationship Id="rId10" Type="http://schemas.openxmlformats.org/officeDocument/2006/relationships/tags" Target="../tags/tag167.xml"/><Relationship Id="rId19" Type="http://schemas.openxmlformats.org/officeDocument/2006/relationships/tags" Target="../tags/tag176.xml"/><Relationship Id="rId31" Type="http://schemas.openxmlformats.org/officeDocument/2006/relationships/image" Target="../media/image570.png"/><Relationship Id="rId4" Type="http://schemas.openxmlformats.org/officeDocument/2006/relationships/tags" Target="../tags/tag161.xml"/><Relationship Id="rId9" Type="http://schemas.openxmlformats.org/officeDocument/2006/relationships/tags" Target="../tags/tag166.xml"/><Relationship Id="rId14" Type="http://schemas.openxmlformats.org/officeDocument/2006/relationships/tags" Target="../tags/tag171.xml"/><Relationship Id="rId22" Type="http://schemas.openxmlformats.org/officeDocument/2006/relationships/slideLayout" Target="../slideLayouts/slideLayout27.xml"/><Relationship Id="rId27" Type="http://schemas.openxmlformats.org/officeDocument/2006/relationships/image" Target="../media/image540.png"/><Relationship Id="rId30" Type="http://schemas.openxmlformats.org/officeDocument/2006/relationships/tags" Target="../tags/tag1640.xml"/><Relationship Id="rId8" Type="http://schemas.openxmlformats.org/officeDocument/2006/relationships/tags" Target="../tags/tag16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186.xml"/><Relationship Id="rId13" Type="http://schemas.openxmlformats.org/officeDocument/2006/relationships/image" Target="../media/image75.png"/><Relationship Id="rId3" Type="http://schemas.openxmlformats.org/officeDocument/2006/relationships/tags" Target="../tags/tag181.xml"/><Relationship Id="rId7" Type="http://schemas.openxmlformats.org/officeDocument/2006/relationships/tags" Target="../tags/tag185.xml"/><Relationship Id="rId12" Type="http://schemas.openxmlformats.org/officeDocument/2006/relationships/image" Target="../media/image74.png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tags" Target="../tags/tag184.xml"/><Relationship Id="rId11" Type="http://schemas.openxmlformats.org/officeDocument/2006/relationships/notesSlide" Target="../notesSlides/notesSlide13.xml"/><Relationship Id="rId5" Type="http://schemas.openxmlformats.org/officeDocument/2006/relationships/tags" Target="../tags/tag183.xml"/><Relationship Id="rId10" Type="http://schemas.openxmlformats.org/officeDocument/2006/relationships/slideLayout" Target="../slideLayouts/slideLayout27.xml"/><Relationship Id="rId4" Type="http://schemas.openxmlformats.org/officeDocument/2006/relationships/tags" Target="../tags/tag182.xml"/><Relationship Id="rId9" Type="http://schemas.openxmlformats.org/officeDocument/2006/relationships/tags" Target="../tags/tag187.xml"/><Relationship Id="rId1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openxmlformats.org/officeDocument/2006/relationships/tags" Target="../tags/tag190.xml"/><Relationship Id="rId7" Type="http://schemas.openxmlformats.org/officeDocument/2006/relationships/slideLayout" Target="../slideLayouts/slideLayout27.xml"/><Relationship Id="rId12" Type="http://schemas.openxmlformats.org/officeDocument/2006/relationships/image" Target="../media/image78.png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tags" Target="../tags/tag193.xml"/><Relationship Id="rId11" Type="http://schemas.openxmlformats.org/officeDocument/2006/relationships/image" Target="../media/image77.png"/><Relationship Id="rId5" Type="http://schemas.openxmlformats.org/officeDocument/2006/relationships/tags" Target="../tags/tag192.xml"/><Relationship Id="rId10" Type="http://schemas.openxmlformats.org/officeDocument/2006/relationships/image" Target="../media/image620.png"/><Relationship Id="rId4" Type="http://schemas.openxmlformats.org/officeDocument/2006/relationships/tags" Target="../tags/tag191.xml"/><Relationship Id="rId9" Type="http://schemas.openxmlformats.org/officeDocument/2006/relationships/tags" Target="../tags/tag181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96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98.xml"/><Relationship Id="rId4" Type="http://schemas.openxmlformats.org/officeDocument/2006/relationships/tags" Target="../tags/tag19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99.xml"/><Relationship Id="rId5" Type="http://schemas.openxmlformats.org/officeDocument/2006/relationships/image" Target="../media/image8.png"/><Relationship Id="rId4" Type="http://schemas.openxmlformats.org/officeDocument/2006/relationships/image" Target="../media/image3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1.xml"/><Relationship Id="rId5" Type="http://schemas.openxmlformats.org/officeDocument/2006/relationships/image" Target="../media/image8.png"/><Relationship Id="rId4" Type="http://schemas.openxmlformats.org/officeDocument/2006/relationships/image" Target="../media/image33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00.xml"/><Relationship Id="rId5" Type="http://schemas.openxmlformats.org/officeDocument/2006/relationships/image" Target="../media/image8.png"/><Relationship Id="rId4" Type="http://schemas.openxmlformats.org/officeDocument/2006/relationships/image" Target="../media/image33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ndspore.cn/install" TargetMode="Externa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01.xml"/><Relationship Id="rId6" Type="http://schemas.openxmlformats.org/officeDocument/2006/relationships/hyperlink" Target="https://ascend-repo-modelzoo.obs.cn-east-2.myhuaweicloud.com/XFormer_for_mindspore/glm/ice_text.model" TargetMode="External"/><Relationship Id="rId5" Type="http://schemas.openxmlformats.org/officeDocument/2006/relationships/hyperlink" Target="https://ascend-repo-modelzoo.obs.cn-east-2.myhuaweicloud.com/XFormer_for_mindspore/glm/glm_6b.ckpt" TargetMode="External"/><Relationship Id="rId4" Type="http://schemas.openxmlformats.org/officeDocument/2006/relationships/hyperlink" Target="https://github.com/mindspore-courses/step_into_llm" TargetMode="Externa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tags" Target="../tags/tag214.xml"/><Relationship Id="rId18" Type="http://schemas.openxmlformats.org/officeDocument/2006/relationships/tags" Target="../tags/tag219.xml"/><Relationship Id="rId26" Type="http://schemas.openxmlformats.org/officeDocument/2006/relationships/tags" Target="../tags/tag227.xml"/><Relationship Id="rId39" Type="http://schemas.openxmlformats.org/officeDocument/2006/relationships/image" Target="../media/image570.png"/><Relationship Id="rId21" Type="http://schemas.openxmlformats.org/officeDocument/2006/relationships/tags" Target="../tags/tag222.xml"/><Relationship Id="rId34" Type="http://schemas.openxmlformats.org/officeDocument/2006/relationships/tags" Target="../tags/tag235.xml"/><Relationship Id="rId7" Type="http://schemas.openxmlformats.org/officeDocument/2006/relationships/tags" Target="../tags/tag208.xml"/><Relationship Id="rId2" Type="http://schemas.openxmlformats.org/officeDocument/2006/relationships/tags" Target="../tags/tag203.xml"/><Relationship Id="rId16" Type="http://schemas.openxmlformats.org/officeDocument/2006/relationships/tags" Target="../tags/tag217.xml"/><Relationship Id="rId20" Type="http://schemas.openxmlformats.org/officeDocument/2006/relationships/tags" Target="../tags/tag221.xml"/><Relationship Id="rId29" Type="http://schemas.openxmlformats.org/officeDocument/2006/relationships/tags" Target="../tags/tag230.xml"/><Relationship Id="rId41" Type="http://schemas.openxmlformats.org/officeDocument/2006/relationships/image" Target="../media/image580.png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24" Type="http://schemas.openxmlformats.org/officeDocument/2006/relationships/tags" Target="../tags/tag225.xml"/><Relationship Id="rId32" Type="http://schemas.openxmlformats.org/officeDocument/2006/relationships/tags" Target="../tags/tag233.xml"/><Relationship Id="rId37" Type="http://schemas.openxmlformats.org/officeDocument/2006/relationships/slideLayout" Target="../slideLayouts/slideLayout27.xml"/><Relationship Id="rId40" Type="http://schemas.openxmlformats.org/officeDocument/2006/relationships/tags" Target="../tags/tag2350.xml"/><Relationship Id="rId5" Type="http://schemas.openxmlformats.org/officeDocument/2006/relationships/tags" Target="../tags/tag206.xml"/><Relationship Id="rId15" Type="http://schemas.openxmlformats.org/officeDocument/2006/relationships/tags" Target="../tags/tag216.xml"/><Relationship Id="rId23" Type="http://schemas.openxmlformats.org/officeDocument/2006/relationships/tags" Target="../tags/tag224.xml"/><Relationship Id="rId28" Type="http://schemas.openxmlformats.org/officeDocument/2006/relationships/tags" Target="../tags/tag229.xml"/><Relationship Id="rId36" Type="http://schemas.openxmlformats.org/officeDocument/2006/relationships/tags" Target="../tags/tag237.xml"/><Relationship Id="rId10" Type="http://schemas.openxmlformats.org/officeDocument/2006/relationships/tags" Target="../tags/tag211.xml"/><Relationship Id="rId19" Type="http://schemas.openxmlformats.org/officeDocument/2006/relationships/tags" Target="../tags/tag220.xml"/><Relationship Id="rId31" Type="http://schemas.openxmlformats.org/officeDocument/2006/relationships/tags" Target="../tags/tag232.xml"/><Relationship Id="rId4" Type="http://schemas.openxmlformats.org/officeDocument/2006/relationships/tags" Target="../tags/tag205.xml"/><Relationship Id="rId9" Type="http://schemas.openxmlformats.org/officeDocument/2006/relationships/tags" Target="../tags/tag210.xml"/><Relationship Id="rId14" Type="http://schemas.openxmlformats.org/officeDocument/2006/relationships/tags" Target="../tags/tag215.xml"/><Relationship Id="rId22" Type="http://schemas.openxmlformats.org/officeDocument/2006/relationships/tags" Target="../tags/tag223.xml"/><Relationship Id="rId27" Type="http://schemas.openxmlformats.org/officeDocument/2006/relationships/tags" Target="../tags/tag228.xml"/><Relationship Id="rId30" Type="http://schemas.openxmlformats.org/officeDocument/2006/relationships/tags" Target="../tags/tag231.xml"/><Relationship Id="rId35" Type="http://schemas.openxmlformats.org/officeDocument/2006/relationships/tags" Target="../tags/tag236.xml"/><Relationship Id="rId8" Type="http://schemas.openxmlformats.org/officeDocument/2006/relationships/tags" Target="../tags/tag209.xml"/><Relationship Id="rId3" Type="http://schemas.openxmlformats.org/officeDocument/2006/relationships/tags" Target="../tags/tag204.xml"/><Relationship Id="rId12" Type="http://schemas.openxmlformats.org/officeDocument/2006/relationships/tags" Target="../tags/tag213.xml"/><Relationship Id="rId17" Type="http://schemas.openxmlformats.org/officeDocument/2006/relationships/tags" Target="../tags/tag218.xml"/><Relationship Id="rId25" Type="http://schemas.openxmlformats.org/officeDocument/2006/relationships/tags" Target="../tags/tag226.xml"/><Relationship Id="rId33" Type="http://schemas.openxmlformats.org/officeDocument/2006/relationships/tags" Target="../tags/tag234.xml"/><Relationship Id="rId38" Type="http://schemas.openxmlformats.org/officeDocument/2006/relationships/tags" Target="../tags/tag23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4808855" y="2664460"/>
            <a:ext cx="7036435" cy="60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300" b="1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ChatGLM</a:t>
            </a:r>
          </a:p>
        </p:txBody>
      </p:sp>
      <p:sp>
        <p:nvSpPr>
          <p:cNvPr id="10" name="线条"/>
          <p:cNvSpPr/>
          <p:nvPr/>
        </p:nvSpPr>
        <p:spPr>
          <a:xfrm>
            <a:off x="7559952" y="3470313"/>
            <a:ext cx="1650999" cy="0"/>
          </a:xfrm>
          <a:prstGeom prst="line">
            <a:avLst/>
          </a:prstGeom>
          <a:ln w="28575">
            <a:solidFill>
              <a:srgbClr val="C00000"/>
            </a:solidFill>
            <a:miter/>
          </a:ln>
        </p:spPr>
        <p:txBody>
          <a:bodyPr lIns="64282" tIns="64282" rIns="64282" bIns="64282"/>
          <a:lstStyle/>
          <a:p>
            <a:pPr defTabSz="2633345">
              <a:defRPr sz="46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4600">
              <a:solidFill>
                <a:srgbClr val="000000"/>
              </a:solidFill>
              <a:latin typeface="Calibri" panose="020F0502020204030204"/>
              <a:ea typeface="Calibri" panose="020F0502020204030204"/>
              <a:cs typeface="+mn-ea"/>
              <a:sym typeface="+mn-lt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74102" y="3586198"/>
            <a:ext cx="7506586" cy="7230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zh-CN" altLang="en-US" sz="2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504" y="56388"/>
            <a:ext cx="404177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120" dirty="0">
                <a:latin typeface="Microsoft YaHei UI"/>
                <a:ea typeface="+mn-ea"/>
              </a:rPr>
              <a:t>OpenAI GPT系列模型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81" y="3108058"/>
            <a:ext cx="12192000" cy="495300"/>
            <a:chOff x="0" y="3108058"/>
            <a:chExt cx="12192000" cy="495300"/>
          </a:xfrm>
        </p:grpSpPr>
        <p:sp>
          <p:nvSpPr>
            <p:cNvPr id="4" name="object 4"/>
            <p:cNvSpPr/>
            <p:nvPr/>
          </p:nvSpPr>
          <p:spPr>
            <a:xfrm>
              <a:off x="479960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318362"/>
              <a:ext cx="12192000" cy="114300"/>
            </a:xfrm>
            <a:custGeom>
              <a:avLst/>
              <a:gdLst/>
              <a:ahLst/>
              <a:cxnLst/>
              <a:rect l="l" t="t" r="r" b="b"/>
              <a:pathLst>
                <a:path w="12192000" h="114300">
                  <a:moveTo>
                    <a:pt x="12077700" y="76199"/>
                  </a:moveTo>
                  <a:lnTo>
                    <a:pt x="12077700" y="114300"/>
                  </a:lnTo>
                  <a:lnTo>
                    <a:pt x="12153900" y="76200"/>
                  </a:lnTo>
                  <a:lnTo>
                    <a:pt x="12077700" y="76199"/>
                  </a:lnTo>
                  <a:close/>
                </a:path>
                <a:path w="12192000" h="114300">
                  <a:moveTo>
                    <a:pt x="12077700" y="38099"/>
                  </a:moveTo>
                  <a:lnTo>
                    <a:pt x="12077700" y="76199"/>
                  </a:lnTo>
                  <a:lnTo>
                    <a:pt x="12096732" y="76200"/>
                  </a:lnTo>
                  <a:lnTo>
                    <a:pt x="12096732" y="38100"/>
                  </a:lnTo>
                  <a:lnTo>
                    <a:pt x="12077700" y="38099"/>
                  </a:lnTo>
                  <a:close/>
                </a:path>
                <a:path w="12192000" h="114300">
                  <a:moveTo>
                    <a:pt x="12077700" y="0"/>
                  </a:moveTo>
                  <a:lnTo>
                    <a:pt x="12077700" y="38099"/>
                  </a:lnTo>
                  <a:lnTo>
                    <a:pt x="12096732" y="38100"/>
                  </a:lnTo>
                  <a:lnTo>
                    <a:pt x="12096732" y="76200"/>
                  </a:lnTo>
                  <a:lnTo>
                    <a:pt x="12153902" y="76198"/>
                  </a:lnTo>
                  <a:lnTo>
                    <a:pt x="12192000" y="57150"/>
                  </a:lnTo>
                  <a:lnTo>
                    <a:pt x="12077700" y="0"/>
                  </a:lnTo>
                  <a:close/>
                </a:path>
                <a:path w="12192000" h="114300">
                  <a:moveTo>
                    <a:pt x="0" y="38098"/>
                  </a:moveTo>
                  <a:lnTo>
                    <a:pt x="0" y="76198"/>
                  </a:lnTo>
                  <a:lnTo>
                    <a:pt x="12077700" y="76199"/>
                  </a:lnTo>
                  <a:lnTo>
                    <a:pt x="12077700" y="38099"/>
                  </a:lnTo>
                  <a:lnTo>
                    <a:pt x="0" y="38098"/>
                  </a:lnTo>
                  <a:close/>
                </a:path>
              </a:pathLst>
            </a:custGeom>
            <a:solidFill>
              <a:srgbClr val="01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5035" y="3178735"/>
              <a:ext cx="615315" cy="412115"/>
            </a:xfrm>
            <a:custGeom>
              <a:avLst/>
              <a:gdLst/>
              <a:ahLst/>
              <a:cxnLst/>
              <a:rect l="l" t="t" r="r" b="b"/>
              <a:pathLst>
                <a:path w="615315" h="412114">
                  <a:moveTo>
                    <a:pt x="546611" y="0"/>
                  </a:moveTo>
                  <a:lnTo>
                    <a:pt x="68614" y="0"/>
                  </a:lnTo>
                  <a:lnTo>
                    <a:pt x="41906" y="5392"/>
                  </a:lnTo>
                  <a:lnTo>
                    <a:pt x="20096" y="20096"/>
                  </a:lnTo>
                  <a:lnTo>
                    <a:pt x="5392" y="41906"/>
                  </a:lnTo>
                  <a:lnTo>
                    <a:pt x="0" y="68614"/>
                  </a:lnTo>
                  <a:lnTo>
                    <a:pt x="0" y="343061"/>
                  </a:lnTo>
                  <a:lnTo>
                    <a:pt x="5392" y="369769"/>
                  </a:lnTo>
                  <a:lnTo>
                    <a:pt x="20096" y="391579"/>
                  </a:lnTo>
                  <a:lnTo>
                    <a:pt x="41906" y="406283"/>
                  </a:lnTo>
                  <a:lnTo>
                    <a:pt x="68614" y="411675"/>
                  </a:lnTo>
                  <a:lnTo>
                    <a:pt x="546611" y="411675"/>
                  </a:lnTo>
                  <a:lnTo>
                    <a:pt x="573319" y="406283"/>
                  </a:lnTo>
                  <a:lnTo>
                    <a:pt x="595129" y="391579"/>
                  </a:lnTo>
                  <a:lnTo>
                    <a:pt x="609833" y="369769"/>
                  </a:lnTo>
                  <a:lnTo>
                    <a:pt x="615225" y="343061"/>
                  </a:lnTo>
                  <a:lnTo>
                    <a:pt x="615225" y="68614"/>
                  </a:lnTo>
                  <a:lnTo>
                    <a:pt x="609833" y="41906"/>
                  </a:lnTo>
                  <a:lnTo>
                    <a:pt x="595129" y="20096"/>
                  </a:lnTo>
                  <a:lnTo>
                    <a:pt x="573319" y="5392"/>
                  </a:lnTo>
                  <a:lnTo>
                    <a:pt x="54661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5035" y="3178735"/>
              <a:ext cx="615315" cy="412115"/>
            </a:xfrm>
            <a:custGeom>
              <a:avLst/>
              <a:gdLst/>
              <a:ahLst/>
              <a:cxnLst/>
              <a:rect l="l" t="t" r="r" b="b"/>
              <a:pathLst>
                <a:path w="615315" h="412114">
                  <a:moveTo>
                    <a:pt x="0" y="68614"/>
                  </a:moveTo>
                  <a:lnTo>
                    <a:pt x="5392" y="41906"/>
                  </a:lnTo>
                  <a:lnTo>
                    <a:pt x="20096" y="20096"/>
                  </a:lnTo>
                  <a:lnTo>
                    <a:pt x="41906" y="5392"/>
                  </a:lnTo>
                  <a:lnTo>
                    <a:pt x="68614" y="0"/>
                  </a:lnTo>
                  <a:lnTo>
                    <a:pt x="546611" y="0"/>
                  </a:lnTo>
                  <a:lnTo>
                    <a:pt x="573319" y="5392"/>
                  </a:lnTo>
                  <a:lnTo>
                    <a:pt x="595129" y="20096"/>
                  </a:lnTo>
                  <a:lnTo>
                    <a:pt x="609833" y="41906"/>
                  </a:lnTo>
                  <a:lnTo>
                    <a:pt x="615226" y="68614"/>
                  </a:lnTo>
                  <a:lnTo>
                    <a:pt x="615226" y="343061"/>
                  </a:lnTo>
                  <a:lnTo>
                    <a:pt x="609833" y="369769"/>
                  </a:lnTo>
                  <a:lnTo>
                    <a:pt x="595129" y="391579"/>
                  </a:lnTo>
                  <a:lnTo>
                    <a:pt x="573319" y="406283"/>
                  </a:lnTo>
                  <a:lnTo>
                    <a:pt x="546611" y="411676"/>
                  </a:lnTo>
                  <a:lnTo>
                    <a:pt x="68614" y="411676"/>
                  </a:lnTo>
                  <a:lnTo>
                    <a:pt x="41906" y="406283"/>
                  </a:lnTo>
                  <a:lnTo>
                    <a:pt x="20096" y="391579"/>
                  </a:lnTo>
                  <a:lnTo>
                    <a:pt x="5392" y="369769"/>
                  </a:lnTo>
                  <a:lnTo>
                    <a:pt x="0" y="343061"/>
                  </a:lnTo>
                  <a:lnTo>
                    <a:pt x="0" y="68614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61705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483919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85578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46282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41437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11781" y="3114408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990" y="1072224"/>
            <a:ext cx="1954530" cy="619760"/>
            <a:chOff x="6609" y="1072224"/>
            <a:chExt cx="1954530" cy="619760"/>
          </a:xfrm>
        </p:grpSpPr>
        <p:sp>
          <p:nvSpPr>
            <p:cNvPr id="15" name="object 15"/>
            <p:cNvSpPr/>
            <p:nvPr/>
          </p:nvSpPr>
          <p:spPr>
            <a:xfrm>
              <a:off x="19309" y="1084924"/>
              <a:ext cx="809625" cy="594360"/>
            </a:xfrm>
            <a:custGeom>
              <a:avLst/>
              <a:gdLst/>
              <a:ahLst/>
              <a:cxnLst/>
              <a:rect l="l" t="t" r="r" b="b"/>
              <a:pathLst>
                <a:path w="809625" h="594360">
                  <a:moveTo>
                    <a:pt x="0" y="99062"/>
                  </a:moveTo>
                  <a:lnTo>
                    <a:pt x="7784" y="60502"/>
                  </a:lnTo>
                  <a:lnTo>
                    <a:pt x="29014" y="29014"/>
                  </a:lnTo>
                  <a:lnTo>
                    <a:pt x="60502" y="7784"/>
                  </a:lnTo>
                  <a:lnTo>
                    <a:pt x="99062" y="0"/>
                  </a:lnTo>
                  <a:lnTo>
                    <a:pt x="710273" y="0"/>
                  </a:lnTo>
                  <a:lnTo>
                    <a:pt x="748833" y="7784"/>
                  </a:lnTo>
                  <a:lnTo>
                    <a:pt x="780321" y="29014"/>
                  </a:lnTo>
                  <a:lnTo>
                    <a:pt x="801551" y="60502"/>
                  </a:lnTo>
                  <a:lnTo>
                    <a:pt x="809336" y="99062"/>
                  </a:lnTo>
                  <a:lnTo>
                    <a:pt x="809336" y="495297"/>
                  </a:lnTo>
                  <a:lnTo>
                    <a:pt x="801551" y="533857"/>
                  </a:lnTo>
                  <a:lnTo>
                    <a:pt x="780321" y="565345"/>
                  </a:lnTo>
                  <a:lnTo>
                    <a:pt x="748833" y="586575"/>
                  </a:lnTo>
                  <a:lnTo>
                    <a:pt x="710273" y="594360"/>
                  </a:lnTo>
                  <a:lnTo>
                    <a:pt x="99062" y="594360"/>
                  </a:lnTo>
                  <a:lnTo>
                    <a:pt x="60502" y="586575"/>
                  </a:lnTo>
                  <a:lnTo>
                    <a:pt x="29014" y="565345"/>
                  </a:lnTo>
                  <a:lnTo>
                    <a:pt x="7784" y="533857"/>
                  </a:lnTo>
                  <a:lnTo>
                    <a:pt x="0" y="495297"/>
                  </a:lnTo>
                  <a:lnTo>
                    <a:pt x="0" y="99062"/>
                  </a:lnTo>
                  <a:close/>
                </a:path>
              </a:pathLst>
            </a:custGeom>
            <a:ln w="25400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71410" y="1084924"/>
              <a:ext cx="1077595" cy="594360"/>
            </a:xfrm>
            <a:custGeom>
              <a:avLst/>
              <a:gdLst/>
              <a:ahLst/>
              <a:cxnLst/>
              <a:rect l="l" t="t" r="r" b="b"/>
              <a:pathLst>
                <a:path w="1077595" h="594360">
                  <a:moveTo>
                    <a:pt x="0" y="99061"/>
                  </a:moveTo>
                  <a:lnTo>
                    <a:pt x="7784" y="60502"/>
                  </a:lnTo>
                  <a:lnTo>
                    <a:pt x="29014" y="29014"/>
                  </a:lnTo>
                  <a:lnTo>
                    <a:pt x="60502" y="7784"/>
                  </a:lnTo>
                  <a:lnTo>
                    <a:pt x="99061" y="0"/>
                  </a:lnTo>
                  <a:lnTo>
                    <a:pt x="977946" y="0"/>
                  </a:lnTo>
                  <a:lnTo>
                    <a:pt x="1016505" y="7784"/>
                  </a:lnTo>
                  <a:lnTo>
                    <a:pt x="1047993" y="29014"/>
                  </a:lnTo>
                  <a:lnTo>
                    <a:pt x="1069223" y="60502"/>
                  </a:lnTo>
                  <a:lnTo>
                    <a:pt x="1077008" y="99061"/>
                  </a:lnTo>
                  <a:lnTo>
                    <a:pt x="1077008" y="495298"/>
                  </a:lnTo>
                  <a:lnTo>
                    <a:pt x="1069223" y="533857"/>
                  </a:lnTo>
                  <a:lnTo>
                    <a:pt x="1047993" y="565345"/>
                  </a:lnTo>
                  <a:lnTo>
                    <a:pt x="1016505" y="586575"/>
                  </a:lnTo>
                  <a:lnTo>
                    <a:pt x="977946" y="594360"/>
                  </a:lnTo>
                  <a:lnTo>
                    <a:pt x="99061" y="594360"/>
                  </a:lnTo>
                  <a:lnTo>
                    <a:pt x="60502" y="586575"/>
                  </a:lnTo>
                  <a:lnTo>
                    <a:pt x="29014" y="565345"/>
                  </a:lnTo>
                  <a:lnTo>
                    <a:pt x="7784" y="533857"/>
                  </a:lnTo>
                  <a:lnTo>
                    <a:pt x="0" y="495298"/>
                  </a:lnTo>
                  <a:lnTo>
                    <a:pt x="0" y="99061"/>
                  </a:lnTo>
                  <a:close/>
                </a:path>
              </a:pathLst>
            </a:custGeom>
            <a:ln w="25400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93194" y="1108964"/>
            <a:ext cx="838200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ts val="2140"/>
              </a:lnSpc>
              <a:spcBef>
                <a:spcPts val="100"/>
              </a:spcBef>
            </a:pPr>
            <a:r>
              <a:rPr spc="-25" dirty="0">
                <a:latin typeface="Arial MT"/>
                <a:cs typeface="Arial MT"/>
              </a:rPr>
              <a:t>GPT-2</a:t>
            </a:r>
            <a:endParaRPr>
              <a:latin typeface="Arial MT"/>
              <a:cs typeface="Arial MT"/>
            </a:endParaRPr>
          </a:p>
          <a:p>
            <a:pPr marL="12700">
              <a:lnSpc>
                <a:spcPts val="1900"/>
              </a:lnSpc>
            </a:pPr>
            <a:r>
              <a:rPr sz="1600" dirty="0">
                <a:latin typeface="Microsoft YaHei UI"/>
                <a:cs typeface="Microsoft YaHei UI"/>
              </a:rPr>
              <a:t>十亿模型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020663" y="1003344"/>
            <a:ext cx="1077595" cy="789940"/>
          </a:xfrm>
          <a:custGeom>
            <a:avLst/>
            <a:gdLst/>
            <a:ahLst/>
            <a:cxnLst/>
            <a:rect l="l" t="t" r="r" b="b"/>
            <a:pathLst>
              <a:path w="1077595" h="789939">
                <a:moveTo>
                  <a:pt x="945450" y="0"/>
                </a:moveTo>
                <a:lnTo>
                  <a:pt x="131558" y="0"/>
                </a:lnTo>
                <a:lnTo>
                  <a:pt x="89975" y="6706"/>
                </a:lnTo>
                <a:lnTo>
                  <a:pt x="53861" y="25383"/>
                </a:lnTo>
                <a:lnTo>
                  <a:pt x="25383" y="53861"/>
                </a:lnTo>
                <a:lnTo>
                  <a:pt x="6706" y="89975"/>
                </a:lnTo>
                <a:lnTo>
                  <a:pt x="0" y="131558"/>
                </a:lnTo>
                <a:lnTo>
                  <a:pt x="0" y="657776"/>
                </a:lnTo>
                <a:lnTo>
                  <a:pt x="6706" y="699358"/>
                </a:lnTo>
                <a:lnTo>
                  <a:pt x="25383" y="735472"/>
                </a:lnTo>
                <a:lnTo>
                  <a:pt x="53861" y="763951"/>
                </a:lnTo>
                <a:lnTo>
                  <a:pt x="89975" y="782627"/>
                </a:lnTo>
                <a:lnTo>
                  <a:pt x="131558" y="789334"/>
                </a:lnTo>
                <a:lnTo>
                  <a:pt x="945450" y="789334"/>
                </a:lnTo>
                <a:lnTo>
                  <a:pt x="987032" y="782627"/>
                </a:lnTo>
                <a:lnTo>
                  <a:pt x="1023146" y="763951"/>
                </a:lnTo>
                <a:lnTo>
                  <a:pt x="1051625" y="735472"/>
                </a:lnTo>
                <a:lnTo>
                  <a:pt x="1070301" y="699358"/>
                </a:lnTo>
                <a:lnTo>
                  <a:pt x="1077008" y="657776"/>
                </a:lnTo>
                <a:lnTo>
                  <a:pt x="1077008" y="131558"/>
                </a:lnTo>
                <a:lnTo>
                  <a:pt x="1070301" y="89975"/>
                </a:lnTo>
                <a:lnTo>
                  <a:pt x="1051625" y="53861"/>
                </a:lnTo>
                <a:lnTo>
                  <a:pt x="1023146" y="25383"/>
                </a:lnTo>
                <a:lnTo>
                  <a:pt x="987032" y="6706"/>
                </a:lnTo>
                <a:lnTo>
                  <a:pt x="945450" y="0"/>
                </a:lnTo>
                <a:close/>
              </a:path>
            </a:pathLst>
          </a:custGeom>
          <a:solidFill>
            <a:srgbClr val="A3A3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40066" y="990091"/>
            <a:ext cx="838200" cy="81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265">
              <a:lnSpc>
                <a:spcPts val="2125"/>
              </a:lnSpc>
              <a:spcBef>
                <a:spcPts val="100"/>
              </a:spcBef>
            </a:pPr>
            <a:r>
              <a:rPr b="1" spc="-25" dirty="0">
                <a:solidFill>
                  <a:srgbClr val="FFFFFF"/>
                </a:solidFill>
                <a:latin typeface="Arial"/>
                <a:cs typeface="Arial"/>
              </a:rPr>
              <a:t>GPT-3</a:t>
            </a:r>
            <a:endParaRPr>
              <a:latin typeface="Arial"/>
              <a:cs typeface="Arial"/>
            </a:endParaRPr>
          </a:p>
          <a:p>
            <a:pPr marL="63500">
              <a:lnSpc>
                <a:spcPts val="2125"/>
              </a:lnSpc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davinci</a:t>
            </a:r>
            <a:endParaRPr>
              <a:latin typeface="Arial MT"/>
              <a:cs typeface="Arial MT"/>
            </a:endParaRPr>
          </a:p>
          <a:p>
            <a:pPr marL="12700">
              <a:spcBef>
                <a:spcPts val="30"/>
              </a:spcBef>
            </a:pPr>
            <a:r>
              <a:rPr sz="1600" dirty="0">
                <a:solidFill>
                  <a:srgbClr val="FFFFFF"/>
                </a:solidFill>
                <a:latin typeface="Microsoft YaHei UI"/>
                <a:cs typeface="Microsoft YaHei UI"/>
              </a:rPr>
              <a:t>千亿基座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93999" y="1084924"/>
            <a:ext cx="1077595" cy="594360"/>
          </a:xfrm>
          <a:custGeom>
            <a:avLst/>
            <a:gdLst/>
            <a:ahLst/>
            <a:cxnLst/>
            <a:rect l="l" t="t" r="r" b="b"/>
            <a:pathLst>
              <a:path w="1077595" h="594360">
                <a:moveTo>
                  <a:pt x="977946" y="0"/>
                </a:moveTo>
                <a:lnTo>
                  <a:pt x="99061" y="0"/>
                </a:lnTo>
                <a:lnTo>
                  <a:pt x="60502" y="7784"/>
                </a:lnTo>
                <a:lnTo>
                  <a:pt x="29014" y="29014"/>
                </a:lnTo>
                <a:lnTo>
                  <a:pt x="7784" y="60502"/>
                </a:lnTo>
                <a:lnTo>
                  <a:pt x="0" y="99061"/>
                </a:lnTo>
                <a:lnTo>
                  <a:pt x="0" y="495298"/>
                </a:lnTo>
                <a:lnTo>
                  <a:pt x="7784" y="533857"/>
                </a:lnTo>
                <a:lnTo>
                  <a:pt x="29014" y="565345"/>
                </a:lnTo>
                <a:lnTo>
                  <a:pt x="60502" y="586575"/>
                </a:lnTo>
                <a:lnTo>
                  <a:pt x="99061" y="594360"/>
                </a:lnTo>
                <a:lnTo>
                  <a:pt x="977946" y="594360"/>
                </a:lnTo>
                <a:lnTo>
                  <a:pt x="1016506" y="586575"/>
                </a:lnTo>
                <a:lnTo>
                  <a:pt x="1047994" y="565345"/>
                </a:lnTo>
                <a:lnTo>
                  <a:pt x="1069224" y="533857"/>
                </a:lnTo>
                <a:lnTo>
                  <a:pt x="1077009" y="495298"/>
                </a:lnTo>
                <a:lnTo>
                  <a:pt x="1077009" y="99061"/>
                </a:lnTo>
                <a:lnTo>
                  <a:pt x="1069224" y="60502"/>
                </a:lnTo>
                <a:lnTo>
                  <a:pt x="1047994" y="29014"/>
                </a:lnTo>
                <a:lnTo>
                  <a:pt x="1016506" y="7784"/>
                </a:lnTo>
                <a:lnTo>
                  <a:pt x="977946" y="0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413402" y="1108964"/>
            <a:ext cx="838200" cy="538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ts val="214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Codex</a:t>
            </a:r>
            <a:endParaRPr>
              <a:latin typeface="Arial MT"/>
              <a:cs typeface="Arial MT"/>
            </a:endParaRPr>
          </a:p>
          <a:p>
            <a:pPr marL="12700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Microsoft YaHei UI"/>
                <a:cs typeface="Microsoft YaHei UI"/>
              </a:rPr>
              <a:t>百亿模型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71006" y="410706"/>
            <a:ext cx="1883410" cy="462280"/>
          </a:xfrm>
          <a:custGeom>
            <a:avLst/>
            <a:gdLst/>
            <a:ahLst/>
            <a:cxnLst/>
            <a:rect l="l" t="t" r="r" b="b"/>
            <a:pathLst>
              <a:path w="1883409" h="462280">
                <a:moveTo>
                  <a:pt x="0" y="76946"/>
                </a:moveTo>
                <a:lnTo>
                  <a:pt x="6046" y="46995"/>
                </a:lnTo>
                <a:lnTo>
                  <a:pt x="22537" y="22537"/>
                </a:lnTo>
                <a:lnTo>
                  <a:pt x="46995" y="6046"/>
                </a:lnTo>
                <a:lnTo>
                  <a:pt x="76946" y="0"/>
                </a:lnTo>
                <a:lnTo>
                  <a:pt x="1806148" y="0"/>
                </a:lnTo>
                <a:lnTo>
                  <a:pt x="1836099" y="6046"/>
                </a:lnTo>
                <a:lnTo>
                  <a:pt x="1860557" y="22537"/>
                </a:lnTo>
                <a:lnTo>
                  <a:pt x="1877048" y="46995"/>
                </a:lnTo>
                <a:lnTo>
                  <a:pt x="1883095" y="76946"/>
                </a:lnTo>
                <a:lnTo>
                  <a:pt x="1883095" y="384719"/>
                </a:lnTo>
                <a:lnTo>
                  <a:pt x="1877048" y="414670"/>
                </a:lnTo>
                <a:lnTo>
                  <a:pt x="1860557" y="439128"/>
                </a:lnTo>
                <a:lnTo>
                  <a:pt x="1836099" y="455619"/>
                </a:lnTo>
                <a:lnTo>
                  <a:pt x="1806148" y="461666"/>
                </a:lnTo>
                <a:lnTo>
                  <a:pt x="76946" y="461666"/>
                </a:lnTo>
                <a:lnTo>
                  <a:pt x="46995" y="455619"/>
                </a:lnTo>
                <a:lnTo>
                  <a:pt x="22537" y="439128"/>
                </a:lnTo>
                <a:lnTo>
                  <a:pt x="6046" y="414670"/>
                </a:lnTo>
                <a:lnTo>
                  <a:pt x="0" y="384719"/>
                </a:lnTo>
                <a:lnTo>
                  <a:pt x="0" y="76946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27536" y="399796"/>
            <a:ext cx="1570355" cy="48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spc="-5" dirty="0">
                <a:latin typeface="Arial MT"/>
                <a:cs typeface="Arial MT"/>
              </a:rPr>
              <a:t>code-davinci-002</a:t>
            </a:r>
            <a:endParaRPr sz="1600">
              <a:latin typeface="Arial MT"/>
              <a:cs typeface="Arial MT"/>
            </a:endParaRPr>
          </a:p>
          <a:p>
            <a:pPr algn="ctr">
              <a:lnSpc>
                <a:spcPts val="1670"/>
              </a:lnSpc>
            </a:pPr>
            <a:r>
              <a:rPr sz="1400" dirty="0">
                <a:latin typeface="Microsoft YaHei UI"/>
                <a:cs typeface="Microsoft YaHei UI"/>
              </a:rPr>
              <a:t>代码数据预训练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66589" y="1028227"/>
            <a:ext cx="1782445" cy="708025"/>
          </a:xfrm>
          <a:custGeom>
            <a:avLst/>
            <a:gdLst/>
            <a:ahLst/>
            <a:cxnLst/>
            <a:rect l="l" t="t" r="r" b="b"/>
            <a:pathLst>
              <a:path w="1782445" h="708025">
                <a:moveTo>
                  <a:pt x="1664144" y="0"/>
                </a:moveTo>
                <a:lnTo>
                  <a:pt x="117961" y="0"/>
                </a:lnTo>
                <a:lnTo>
                  <a:pt x="72045" y="9269"/>
                </a:lnTo>
                <a:lnTo>
                  <a:pt x="34550" y="34550"/>
                </a:lnTo>
                <a:lnTo>
                  <a:pt x="9269" y="72045"/>
                </a:lnTo>
                <a:lnTo>
                  <a:pt x="0" y="117961"/>
                </a:lnTo>
                <a:lnTo>
                  <a:pt x="0" y="589794"/>
                </a:lnTo>
                <a:lnTo>
                  <a:pt x="9269" y="635710"/>
                </a:lnTo>
                <a:lnTo>
                  <a:pt x="34550" y="673205"/>
                </a:lnTo>
                <a:lnTo>
                  <a:pt x="72045" y="698485"/>
                </a:lnTo>
                <a:lnTo>
                  <a:pt x="117961" y="707755"/>
                </a:lnTo>
                <a:lnTo>
                  <a:pt x="1664144" y="707755"/>
                </a:lnTo>
                <a:lnTo>
                  <a:pt x="1710059" y="698485"/>
                </a:lnTo>
                <a:lnTo>
                  <a:pt x="1747554" y="673205"/>
                </a:lnTo>
                <a:lnTo>
                  <a:pt x="1772834" y="635710"/>
                </a:lnTo>
                <a:lnTo>
                  <a:pt x="1782104" y="589794"/>
                </a:lnTo>
                <a:lnTo>
                  <a:pt x="1782104" y="117961"/>
                </a:lnTo>
                <a:lnTo>
                  <a:pt x="1772834" y="72045"/>
                </a:lnTo>
                <a:lnTo>
                  <a:pt x="1747554" y="34550"/>
                </a:lnTo>
                <a:lnTo>
                  <a:pt x="1710059" y="9269"/>
                </a:lnTo>
                <a:lnTo>
                  <a:pt x="1664144" y="0"/>
                </a:lnTo>
                <a:close/>
              </a:path>
            </a:pathLst>
          </a:custGeom>
          <a:solidFill>
            <a:srgbClr val="7575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4834" y="1902646"/>
            <a:ext cx="1782445" cy="462280"/>
          </a:xfrm>
          <a:custGeom>
            <a:avLst/>
            <a:gdLst/>
            <a:ahLst/>
            <a:cxnLst/>
            <a:rect l="l" t="t" r="r" b="b"/>
            <a:pathLst>
              <a:path w="1782445" h="462280">
                <a:moveTo>
                  <a:pt x="0" y="76945"/>
                </a:moveTo>
                <a:lnTo>
                  <a:pt x="6046" y="46995"/>
                </a:lnTo>
                <a:lnTo>
                  <a:pt x="22536" y="22536"/>
                </a:lnTo>
                <a:lnTo>
                  <a:pt x="46995" y="6046"/>
                </a:lnTo>
                <a:lnTo>
                  <a:pt x="76945" y="0"/>
                </a:lnTo>
                <a:lnTo>
                  <a:pt x="1705159" y="0"/>
                </a:lnTo>
                <a:lnTo>
                  <a:pt x="1735109" y="6046"/>
                </a:lnTo>
                <a:lnTo>
                  <a:pt x="1759568" y="22536"/>
                </a:lnTo>
                <a:lnTo>
                  <a:pt x="1776058" y="46995"/>
                </a:lnTo>
                <a:lnTo>
                  <a:pt x="1782105" y="76945"/>
                </a:lnTo>
                <a:lnTo>
                  <a:pt x="1782105" y="384720"/>
                </a:lnTo>
                <a:lnTo>
                  <a:pt x="1776058" y="414670"/>
                </a:lnTo>
                <a:lnTo>
                  <a:pt x="1759568" y="439129"/>
                </a:lnTo>
                <a:lnTo>
                  <a:pt x="1735109" y="455619"/>
                </a:lnTo>
                <a:lnTo>
                  <a:pt x="1705159" y="461666"/>
                </a:lnTo>
                <a:lnTo>
                  <a:pt x="76945" y="461666"/>
                </a:lnTo>
                <a:lnTo>
                  <a:pt x="46995" y="455619"/>
                </a:lnTo>
                <a:lnTo>
                  <a:pt x="22536" y="439129"/>
                </a:lnTo>
                <a:lnTo>
                  <a:pt x="6046" y="414670"/>
                </a:lnTo>
                <a:lnTo>
                  <a:pt x="0" y="384720"/>
                </a:lnTo>
                <a:lnTo>
                  <a:pt x="0" y="76945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728184" y="1003300"/>
            <a:ext cx="1577340" cy="136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4"/>
              </a:lnSpc>
              <a:spcBef>
                <a:spcPts val="10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text-davinci-002</a:t>
            </a:r>
            <a:endParaRPr sz="1600">
              <a:latin typeface="Arial MT"/>
              <a:cs typeface="Arial MT"/>
            </a:endParaRPr>
          </a:p>
          <a:p>
            <a:pPr marL="74930">
              <a:lnSpc>
                <a:spcPts val="2115"/>
              </a:lnSpc>
            </a:pP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InstructGPT</a:t>
            </a:r>
            <a:endParaRPr>
              <a:latin typeface="Arial"/>
              <a:cs typeface="Arial"/>
            </a:endParaRPr>
          </a:p>
          <a:p>
            <a:pPr marL="106680">
              <a:lnSpc>
                <a:spcPts val="1639"/>
              </a:lnSpc>
            </a:pPr>
            <a:r>
              <a:rPr sz="1400" dirty="0">
                <a:solidFill>
                  <a:srgbClr val="FFFFFF"/>
                </a:solidFill>
                <a:latin typeface="Microsoft YaHei UI"/>
                <a:cs typeface="Microsoft YaHei UI"/>
              </a:rPr>
              <a:t>有监督指令微调</a:t>
            </a:r>
            <a:endParaRPr sz="1400">
              <a:latin typeface="Microsoft YaHei UI"/>
              <a:cs typeface="Microsoft YaHei UI"/>
            </a:endParaRPr>
          </a:p>
          <a:p>
            <a:pPr marL="118110" algn="ctr">
              <a:lnSpc>
                <a:spcPts val="1900"/>
              </a:lnSpc>
              <a:spcBef>
                <a:spcPts val="1335"/>
              </a:spcBef>
            </a:pPr>
            <a:r>
              <a:rPr sz="1600" spc="-5" dirty="0">
                <a:latin typeface="Arial MT"/>
                <a:cs typeface="Arial MT"/>
              </a:rPr>
              <a:t>text-davinci-003</a:t>
            </a:r>
            <a:endParaRPr sz="1600">
              <a:latin typeface="Arial MT"/>
              <a:cs typeface="Arial MT"/>
            </a:endParaRPr>
          </a:p>
          <a:p>
            <a:pPr marL="118745" algn="ctr">
              <a:lnSpc>
                <a:spcPts val="1660"/>
              </a:lnSpc>
            </a:pPr>
            <a:r>
              <a:rPr sz="1400" spc="-5" dirty="0">
                <a:latin typeface="Arial MT"/>
                <a:cs typeface="Arial MT"/>
              </a:rPr>
              <a:t>(RLHF)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040553" y="1084924"/>
            <a:ext cx="1092200" cy="594360"/>
          </a:xfrm>
          <a:custGeom>
            <a:avLst/>
            <a:gdLst/>
            <a:ahLst/>
            <a:cxnLst/>
            <a:rect l="l" t="t" r="r" b="b"/>
            <a:pathLst>
              <a:path w="1092200" h="594360">
                <a:moveTo>
                  <a:pt x="992991" y="0"/>
                </a:moveTo>
                <a:lnTo>
                  <a:pt x="99062" y="0"/>
                </a:lnTo>
                <a:lnTo>
                  <a:pt x="60502" y="7784"/>
                </a:lnTo>
                <a:lnTo>
                  <a:pt x="29014" y="29014"/>
                </a:lnTo>
                <a:lnTo>
                  <a:pt x="7784" y="60502"/>
                </a:lnTo>
                <a:lnTo>
                  <a:pt x="0" y="99062"/>
                </a:lnTo>
                <a:lnTo>
                  <a:pt x="0" y="495297"/>
                </a:lnTo>
                <a:lnTo>
                  <a:pt x="7784" y="533856"/>
                </a:lnTo>
                <a:lnTo>
                  <a:pt x="29014" y="565345"/>
                </a:lnTo>
                <a:lnTo>
                  <a:pt x="60502" y="586575"/>
                </a:lnTo>
                <a:lnTo>
                  <a:pt x="99062" y="594360"/>
                </a:lnTo>
                <a:lnTo>
                  <a:pt x="992991" y="594360"/>
                </a:lnTo>
                <a:lnTo>
                  <a:pt x="1031550" y="586575"/>
                </a:lnTo>
                <a:lnTo>
                  <a:pt x="1063039" y="565345"/>
                </a:lnTo>
                <a:lnTo>
                  <a:pt x="1084269" y="533856"/>
                </a:lnTo>
                <a:lnTo>
                  <a:pt x="1092053" y="495297"/>
                </a:lnTo>
                <a:lnTo>
                  <a:pt x="1092053" y="99062"/>
                </a:lnTo>
                <a:lnTo>
                  <a:pt x="1084269" y="60502"/>
                </a:lnTo>
                <a:lnTo>
                  <a:pt x="1063039" y="29014"/>
                </a:lnTo>
                <a:lnTo>
                  <a:pt x="1031550" y="7784"/>
                </a:lnTo>
                <a:lnTo>
                  <a:pt x="992991" y="0"/>
                </a:lnTo>
                <a:close/>
              </a:path>
            </a:pathLst>
          </a:custGeom>
          <a:solidFill>
            <a:srgbClr val="6262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9150811" y="1125220"/>
            <a:ext cx="87185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tG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PT</a:t>
            </a:r>
            <a:endParaRPr sz="1600">
              <a:latin typeface="Arial MT"/>
              <a:cs typeface="Arial MT"/>
            </a:endParaRPr>
          </a:p>
          <a:p>
            <a:pPr marL="35560">
              <a:lnSpc>
                <a:spcPts val="1910"/>
              </a:lnSpc>
            </a:pPr>
            <a:r>
              <a:rPr sz="1600" spc="-5" dirty="0">
                <a:solidFill>
                  <a:srgbClr val="FFFFFF"/>
                </a:solidFill>
                <a:latin typeface="Microsoft YaHei UI"/>
                <a:cs typeface="Microsoft YaHei UI"/>
              </a:rPr>
              <a:t>（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RLHF)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242735" y="1084924"/>
            <a:ext cx="899160" cy="594360"/>
          </a:xfrm>
          <a:custGeom>
            <a:avLst/>
            <a:gdLst/>
            <a:ahLst/>
            <a:cxnLst/>
            <a:rect l="l" t="t" r="r" b="b"/>
            <a:pathLst>
              <a:path w="899159" h="594360">
                <a:moveTo>
                  <a:pt x="0" y="99062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2" y="0"/>
                </a:lnTo>
                <a:lnTo>
                  <a:pt x="799875" y="0"/>
                </a:lnTo>
                <a:lnTo>
                  <a:pt x="838435" y="7784"/>
                </a:lnTo>
                <a:lnTo>
                  <a:pt x="869923" y="29014"/>
                </a:lnTo>
                <a:lnTo>
                  <a:pt x="891153" y="60502"/>
                </a:lnTo>
                <a:lnTo>
                  <a:pt x="898938" y="99062"/>
                </a:lnTo>
                <a:lnTo>
                  <a:pt x="898938" y="495297"/>
                </a:lnTo>
                <a:lnTo>
                  <a:pt x="891153" y="533857"/>
                </a:lnTo>
                <a:lnTo>
                  <a:pt x="869923" y="565345"/>
                </a:lnTo>
                <a:lnTo>
                  <a:pt x="838435" y="586575"/>
                </a:lnTo>
                <a:lnTo>
                  <a:pt x="799875" y="594360"/>
                </a:lnTo>
                <a:lnTo>
                  <a:pt x="99062" y="594360"/>
                </a:lnTo>
                <a:lnTo>
                  <a:pt x="60502" y="586575"/>
                </a:lnTo>
                <a:lnTo>
                  <a:pt x="29014" y="565345"/>
                </a:lnTo>
                <a:lnTo>
                  <a:pt x="7784" y="533857"/>
                </a:lnTo>
                <a:lnTo>
                  <a:pt x="0" y="495297"/>
                </a:lnTo>
                <a:lnTo>
                  <a:pt x="0" y="99062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95004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18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6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34506" y="3166132"/>
            <a:ext cx="638175" cy="436880"/>
            <a:chOff x="1032124" y="3166132"/>
            <a:chExt cx="638175" cy="436880"/>
          </a:xfrm>
        </p:grpSpPr>
        <p:sp>
          <p:nvSpPr>
            <p:cNvPr id="32" name="object 32"/>
            <p:cNvSpPr/>
            <p:nvPr/>
          </p:nvSpPr>
          <p:spPr>
            <a:xfrm>
              <a:off x="1044824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7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7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4824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153505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19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2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58560" y="3166132"/>
            <a:ext cx="4902835" cy="436880"/>
            <a:chOff x="2156178" y="3166132"/>
            <a:chExt cx="4902835" cy="436880"/>
          </a:xfrm>
        </p:grpSpPr>
        <p:sp>
          <p:nvSpPr>
            <p:cNvPr id="36" name="object 36"/>
            <p:cNvSpPr/>
            <p:nvPr/>
          </p:nvSpPr>
          <p:spPr>
            <a:xfrm>
              <a:off x="2168878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7" y="342898"/>
                  </a:lnTo>
                  <a:lnTo>
                    <a:pt x="612647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68878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79254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79254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433435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BAD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433435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6542116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 marR="5080" indent="-98425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21</a:t>
            </a:r>
            <a:r>
              <a:rPr sz="1400" dirty="0">
                <a:latin typeface="Microsoft YaHei UI"/>
                <a:cs typeface="Microsoft YaHei UI"/>
              </a:rPr>
              <a:t>年 底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15353" y="3166132"/>
            <a:ext cx="638175" cy="436880"/>
            <a:chOff x="9312971" y="3166132"/>
            <a:chExt cx="638175" cy="436880"/>
          </a:xfrm>
        </p:grpSpPr>
        <p:sp>
          <p:nvSpPr>
            <p:cNvPr id="44" name="object 44"/>
            <p:cNvSpPr/>
            <p:nvPr/>
          </p:nvSpPr>
          <p:spPr>
            <a:xfrm>
              <a:off x="9325671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325671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434351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22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19050"/>
            <a:r>
              <a:rPr sz="1400" spc="-110" dirty="0">
                <a:latin typeface="Arial MT"/>
                <a:cs typeface="Arial MT"/>
              </a:rPr>
              <a:t>1</a:t>
            </a:r>
            <a:r>
              <a:rPr sz="1400" spc="-5" dirty="0">
                <a:latin typeface="Arial MT"/>
                <a:cs typeface="Arial MT"/>
              </a:rPr>
              <a:t>1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0395138" y="3166132"/>
            <a:ext cx="638175" cy="436880"/>
            <a:chOff x="10392756" y="3166132"/>
            <a:chExt cx="638175" cy="436880"/>
          </a:xfrm>
        </p:grpSpPr>
        <p:sp>
          <p:nvSpPr>
            <p:cNvPr id="48" name="object 48"/>
            <p:cNvSpPr/>
            <p:nvPr/>
          </p:nvSpPr>
          <p:spPr>
            <a:xfrm>
              <a:off x="10405456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405456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10514137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23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2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348427" y="1957033"/>
            <a:ext cx="970280" cy="594360"/>
          </a:xfrm>
          <a:custGeom>
            <a:avLst/>
            <a:gdLst/>
            <a:ahLst/>
            <a:cxnLst/>
            <a:rect l="l" t="t" r="r" b="b"/>
            <a:pathLst>
              <a:path w="970279" h="594360">
                <a:moveTo>
                  <a:pt x="0" y="99062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2" y="0"/>
                </a:lnTo>
                <a:lnTo>
                  <a:pt x="871167" y="0"/>
                </a:lnTo>
                <a:lnTo>
                  <a:pt x="909727" y="7784"/>
                </a:lnTo>
                <a:lnTo>
                  <a:pt x="941215" y="29014"/>
                </a:lnTo>
                <a:lnTo>
                  <a:pt x="962445" y="60502"/>
                </a:lnTo>
                <a:lnTo>
                  <a:pt x="970229" y="99062"/>
                </a:lnTo>
                <a:lnTo>
                  <a:pt x="970229" y="495297"/>
                </a:lnTo>
                <a:lnTo>
                  <a:pt x="962445" y="533857"/>
                </a:lnTo>
                <a:lnTo>
                  <a:pt x="941215" y="565345"/>
                </a:lnTo>
                <a:lnTo>
                  <a:pt x="909727" y="586575"/>
                </a:lnTo>
                <a:lnTo>
                  <a:pt x="871167" y="594360"/>
                </a:lnTo>
                <a:lnTo>
                  <a:pt x="99062" y="594360"/>
                </a:lnTo>
                <a:lnTo>
                  <a:pt x="60502" y="586575"/>
                </a:lnTo>
                <a:lnTo>
                  <a:pt x="29014" y="565345"/>
                </a:lnTo>
                <a:lnTo>
                  <a:pt x="7784" y="533857"/>
                </a:lnTo>
                <a:lnTo>
                  <a:pt x="0" y="495297"/>
                </a:lnTo>
                <a:lnTo>
                  <a:pt x="0" y="99062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4504930" y="1996947"/>
            <a:ext cx="65786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3335" marR="5080" indent="-1270">
              <a:lnSpc>
                <a:spcPts val="1900"/>
              </a:lnSpc>
              <a:spcBef>
                <a:spcPts val="180"/>
              </a:spcBef>
            </a:pPr>
            <a:r>
              <a:rPr sz="1600" spc="5" dirty="0">
                <a:latin typeface="Arial MT"/>
                <a:cs typeface="Arial MT"/>
              </a:rPr>
              <a:t>G</a:t>
            </a:r>
            <a:r>
              <a:rPr sz="1600" spc="-10" dirty="0">
                <a:latin typeface="Arial MT"/>
                <a:cs typeface="Arial MT"/>
              </a:rPr>
              <a:t>i</a:t>
            </a:r>
            <a:r>
              <a:rPr sz="1600" spc="5" dirty="0">
                <a:latin typeface="Arial MT"/>
                <a:cs typeface="Arial MT"/>
              </a:rPr>
              <a:t>t</a:t>
            </a:r>
            <a:r>
              <a:rPr sz="1600" spc="-10" dirty="0">
                <a:latin typeface="Arial MT"/>
                <a:cs typeface="Arial MT"/>
              </a:rPr>
              <a:t>H</a:t>
            </a:r>
            <a:r>
              <a:rPr sz="1600" spc="-5" dirty="0">
                <a:latin typeface="Arial MT"/>
                <a:cs typeface="Arial MT"/>
              </a:rPr>
              <a:t>u</a:t>
            </a:r>
            <a:r>
              <a:rPr sz="1600" dirty="0">
                <a:latin typeface="Arial MT"/>
                <a:cs typeface="Arial MT"/>
              </a:rPr>
              <a:t>b  </a:t>
            </a:r>
            <a:r>
              <a:rPr sz="1600" spc="-10" dirty="0">
                <a:latin typeface="Arial MT"/>
                <a:cs typeface="Arial MT"/>
              </a:rPr>
              <a:t>C</a:t>
            </a:r>
            <a:r>
              <a:rPr sz="1600" spc="-5" dirty="0">
                <a:latin typeface="Arial MT"/>
                <a:cs typeface="Arial MT"/>
              </a:rPr>
              <a:t>op</a:t>
            </a:r>
            <a:r>
              <a:rPr sz="1600" spc="-10" dirty="0">
                <a:latin typeface="Arial MT"/>
                <a:cs typeface="Arial MT"/>
              </a:rPr>
              <a:t>il</a:t>
            </a:r>
            <a:r>
              <a:rPr sz="1600" spc="-5" dirty="0">
                <a:latin typeface="Arial MT"/>
                <a:cs typeface="Arial MT"/>
              </a:rPr>
              <a:t>o</a:t>
            </a:r>
            <a:r>
              <a:rPr sz="1600" dirty="0">
                <a:latin typeface="Arial MT"/>
                <a:cs typeface="Arial MT"/>
              </a:rPr>
              <a:t>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795157" y="1679248"/>
            <a:ext cx="76200" cy="278130"/>
          </a:xfrm>
          <a:custGeom>
            <a:avLst/>
            <a:gdLst/>
            <a:ahLst/>
            <a:cxnLst/>
            <a:rect l="l" t="t" r="r" b="b"/>
            <a:pathLst>
              <a:path w="76200" h="278130">
                <a:moveTo>
                  <a:pt x="28574" y="201620"/>
                </a:moveTo>
                <a:lnTo>
                  <a:pt x="0" y="201728"/>
                </a:lnTo>
                <a:lnTo>
                  <a:pt x="38384" y="277784"/>
                </a:lnTo>
                <a:lnTo>
                  <a:pt x="69821" y="214320"/>
                </a:lnTo>
                <a:lnTo>
                  <a:pt x="28621" y="214320"/>
                </a:lnTo>
                <a:lnTo>
                  <a:pt x="28574" y="201620"/>
                </a:lnTo>
                <a:close/>
              </a:path>
              <a:path w="76200" h="278130">
                <a:moveTo>
                  <a:pt x="47624" y="201549"/>
                </a:moveTo>
                <a:lnTo>
                  <a:pt x="28574" y="201620"/>
                </a:lnTo>
                <a:lnTo>
                  <a:pt x="28621" y="214320"/>
                </a:lnTo>
                <a:lnTo>
                  <a:pt x="47671" y="214248"/>
                </a:lnTo>
                <a:lnTo>
                  <a:pt x="47624" y="201549"/>
                </a:lnTo>
                <a:close/>
              </a:path>
              <a:path w="76200" h="278130">
                <a:moveTo>
                  <a:pt x="76200" y="201442"/>
                </a:moveTo>
                <a:lnTo>
                  <a:pt x="47624" y="201549"/>
                </a:lnTo>
                <a:lnTo>
                  <a:pt x="47671" y="214248"/>
                </a:lnTo>
                <a:lnTo>
                  <a:pt x="28621" y="214320"/>
                </a:lnTo>
                <a:lnTo>
                  <a:pt x="69821" y="214320"/>
                </a:lnTo>
                <a:lnTo>
                  <a:pt x="76200" y="201442"/>
                </a:lnTo>
                <a:close/>
              </a:path>
              <a:path w="76200" h="278130">
                <a:moveTo>
                  <a:pt x="46869" y="0"/>
                </a:moveTo>
                <a:lnTo>
                  <a:pt x="27820" y="71"/>
                </a:lnTo>
                <a:lnTo>
                  <a:pt x="28574" y="201620"/>
                </a:lnTo>
                <a:lnTo>
                  <a:pt x="47624" y="201549"/>
                </a:lnTo>
                <a:lnTo>
                  <a:pt x="46869" y="0"/>
                </a:lnTo>
                <a:close/>
              </a:path>
            </a:pathLst>
          </a:custGeom>
          <a:solidFill>
            <a:srgbClr val="2E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4" name="object 54"/>
          <p:cNvGrpSpPr/>
          <p:nvPr/>
        </p:nvGrpSpPr>
        <p:grpSpPr>
          <a:xfrm>
            <a:off x="7534292" y="360887"/>
            <a:ext cx="1360805" cy="2072005"/>
            <a:chOff x="7531910" y="360886"/>
            <a:chExt cx="1360805" cy="2072005"/>
          </a:xfrm>
        </p:grpSpPr>
        <p:sp>
          <p:nvSpPr>
            <p:cNvPr id="55" name="object 55"/>
            <p:cNvSpPr/>
            <p:nvPr/>
          </p:nvSpPr>
          <p:spPr>
            <a:xfrm>
              <a:off x="7541435" y="370411"/>
              <a:ext cx="165100" cy="2052955"/>
            </a:xfrm>
            <a:custGeom>
              <a:avLst/>
              <a:gdLst/>
              <a:ahLst/>
              <a:cxnLst/>
              <a:rect l="l" t="t" r="r" b="b"/>
              <a:pathLst>
                <a:path w="165100" h="2052955">
                  <a:moveTo>
                    <a:pt x="2" y="0"/>
                  </a:moveTo>
                  <a:lnTo>
                    <a:pt x="32079" y="1079"/>
                  </a:lnTo>
                  <a:lnTo>
                    <a:pt x="58273" y="4022"/>
                  </a:lnTo>
                  <a:lnTo>
                    <a:pt x="75934" y="8388"/>
                  </a:lnTo>
                  <a:lnTo>
                    <a:pt x="82410" y="13734"/>
                  </a:lnTo>
                  <a:lnTo>
                    <a:pt x="82408" y="1012460"/>
                  </a:lnTo>
                  <a:lnTo>
                    <a:pt x="88884" y="1017805"/>
                  </a:lnTo>
                  <a:lnTo>
                    <a:pt x="106545" y="1022171"/>
                  </a:lnTo>
                  <a:lnTo>
                    <a:pt x="132740" y="1025114"/>
                  </a:lnTo>
                  <a:lnTo>
                    <a:pt x="164817" y="1026194"/>
                  </a:lnTo>
                  <a:lnTo>
                    <a:pt x="132740" y="1027273"/>
                  </a:lnTo>
                  <a:lnTo>
                    <a:pt x="106545" y="1030216"/>
                  </a:lnTo>
                  <a:lnTo>
                    <a:pt x="88884" y="1034582"/>
                  </a:lnTo>
                  <a:lnTo>
                    <a:pt x="82408" y="1039929"/>
                  </a:lnTo>
                  <a:lnTo>
                    <a:pt x="82408" y="2038654"/>
                  </a:lnTo>
                  <a:lnTo>
                    <a:pt x="75932" y="2044000"/>
                  </a:lnTo>
                  <a:lnTo>
                    <a:pt x="58271" y="2048366"/>
                  </a:lnTo>
                  <a:lnTo>
                    <a:pt x="32077" y="2051309"/>
                  </a:lnTo>
                  <a:lnTo>
                    <a:pt x="0" y="2052389"/>
                  </a:lnTo>
                </a:path>
              </a:pathLst>
            </a:custGeom>
            <a:ln w="19050">
              <a:solidFill>
                <a:srgbClr val="2E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751592" y="1368607"/>
              <a:ext cx="1141095" cy="76200"/>
            </a:xfrm>
            <a:custGeom>
              <a:avLst/>
              <a:gdLst/>
              <a:ahLst/>
              <a:cxnLst/>
              <a:rect l="l" t="t" r="r" b="b"/>
              <a:pathLst>
                <a:path w="1141095" h="76200">
                  <a:moveTo>
                    <a:pt x="1065202" y="0"/>
                  </a:moveTo>
                  <a:lnTo>
                    <a:pt x="1064892" y="28573"/>
                  </a:lnTo>
                  <a:lnTo>
                    <a:pt x="1077591" y="28710"/>
                  </a:lnTo>
                  <a:lnTo>
                    <a:pt x="1077384" y="47760"/>
                  </a:lnTo>
                  <a:lnTo>
                    <a:pt x="1064684" y="47760"/>
                  </a:lnTo>
                  <a:lnTo>
                    <a:pt x="1064376" y="76196"/>
                  </a:lnTo>
                  <a:lnTo>
                    <a:pt x="1122822" y="47760"/>
                  </a:lnTo>
                  <a:lnTo>
                    <a:pt x="1077384" y="47760"/>
                  </a:lnTo>
                  <a:lnTo>
                    <a:pt x="1064686" y="47623"/>
                  </a:lnTo>
                  <a:lnTo>
                    <a:pt x="1123105" y="47623"/>
                  </a:lnTo>
                  <a:lnTo>
                    <a:pt x="1140985" y="38924"/>
                  </a:lnTo>
                  <a:lnTo>
                    <a:pt x="1065202" y="0"/>
                  </a:lnTo>
                  <a:close/>
                </a:path>
                <a:path w="1141095" h="76200">
                  <a:moveTo>
                    <a:pt x="1064892" y="28573"/>
                  </a:moveTo>
                  <a:lnTo>
                    <a:pt x="1064686" y="47623"/>
                  </a:lnTo>
                  <a:lnTo>
                    <a:pt x="1077384" y="47760"/>
                  </a:lnTo>
                  <a:lnTo>
                    <a:pt x="1077591" y="28710"/>
                  </a:lnTo>
                  <a:lnTo>
                    <a:pt x="1064892" y="28573"/>
                  </a:lnTo>
                  <a:close/>
                </a:path>
                <a:path w="1141095" h="76200">
                  <a:moveTo>
                    <a:pt x="207" y="17034"/>
                  </a:moveTo>
                  <a:lnTo>
                    <a:pt x="0" y="36083"/>
                  </a:lnTo>
                  <a:lnTo>
                    <a:pt x="1064686" y="47623"/>
                  </a:lnTo>
                  <a:lnTo>
                    <a:pt x="1064892" y="28573"/>
                  </a:lnTo>
                  <a:lnTo>
                    <a:pt x="207" y="17034"/>
                  </a:lnTo>
                  <a:close/>
                </a:path>
              </a:pathLst>
            </a:custGeom>
            <a:solidFill>
              <a:srgbClr val="2E55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7948144" y="888491"/>
            <a:ext cx="736600" cy="43358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400"/>
              </a:lnSpc>
              <a:spcBef>
                <a:spcPts val="75"/>
              </a:spcBef>
            </a:pPr>
            <a:r>
              <a:rPr sz="1400" dirty="0">
                <a:latin typeface="Microsoft YaHei UI"/>
                <a:cs typeface="Microsoft YaHei UI"/>
              </a:rPr>
              <a:t>人类反馈 强化学习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734867" y="1590547"/>
            <a:ext cx="876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GP</a:t>
            </a:r>
            <a:r>
              <a:rPr spc="-100" dirty="0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-</a:t>
            </a:r>
            <a:r>
              <a:rPr spc="-5" dirty="0">
                <a:latin typeface="Arial MT"/>
                <a:cs typeface="Arial MT"/>
              </a:rPr>
              <a:t>3.5</a:t>
            </a:r>
            <a:endParaRPr>
              <a:latin typeface="Arial MT"/>
              <a:cs typeface="Arial M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020663" y="1958347"/>
            <a:ext cx="1077595" cy="594360"/>
          </a:xfrm>
          <a:custGeom>
            <a:avLst/>
            <a:gdLst/>
            <a:ahLst/>
            <a:cxnLst/>
            <a:rect l="l" t="t" r="r" b="b"/>
            <a:pathLst>
              <a:path w="1077595" h="594360">
                <a:moveTo>
                  <a:pt x="0" y="99061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1" y="0"/>
                </a:lnTo>
                <a:lnTo>
                  <a:pt x="977945" y="0"/>
                </a:lnTo>
                <a:lnTo>
                  <a:pt x="1016504" y="7784"/>
                </a:lnTo>
                <a:lnTo>
                  <a:pt x="1047992" y="29014"/>
                </a:lnTo>
                <a:lnTo>
                  <a:pt x="1069222" y="60502"/>
                </a:lnTo>
                <a:lnTo>
                  <a:pt x="1077007" y="99061"/>
                </a:lnTo>
                <a:lnTo>
                  <a:pt x="1077007" y="495297"/>
                </a:lnTo>
                <a:lnTo>
                  <a:pt x="1069222" y="533856"/>
                </a:lnTo>
                <a:lnTo>
                  <a:pt x="1047992" y="565344"/>
                </a:lnTo>
                <a:lnTo>
                  <a:pt x="1016504" y="586574"/>
                </a:lnTo>
                <a:lnTo>
                  <a:pt x="977945" y="594358"/>
                </a:lnTo>
                <a:lnTo>
                  <a:pt x="99061" y="594358"/>
                </a:lnTo>
                <a:lnTo>
                  <a:pt x="60502" y="586574"/>
                </a:lnTo>
                <a:lnTo>
                  <a:pt x="29014" y="565344"/>
                </a:lnTo>
                <a:lnTo>
                  <a:pt x="7784" y="533856"/>
                </a:lnTo>
                <a:lnTo>
                  <a:pt x="0" y="495297"/>
                </a:lnTo>
                <a:lnTo>
                  <a:pt x="0" y="99061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164736" y="1999996"/>
            <a:ext cx="78867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9539" marR="5080" indent="-117475">
              <a:lnSpc>
                <a:spcPts val="1900"/>
              </a:lnSpc>
              <a:spcBef>
                <a:spcPts val="180"/>
              </a:spcBef>
            </a:pPr>
            <a:r>
              <a:rPr sz="1600" spc="-20" dirty="0">
                <a:latin typeface="Arial MT"/>
                <a:cs typeface="Arial MT"/>
              </a:rPr>
              <a:t>GPT-3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+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RLHF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1234834" y="1068129"/>
            <a:ext cx="831850" cy="594360"/>
          </a:xfrm>
          <a:custGeom>
            <a:avLst/>
            <a:gdLst/>
            <a:ahLst/>
            <a:cxnLst/>
            <a:rect l="l" t="t" r="r" b="b"/>
            <a:pathLst>
              <a:path w="831850" h="594360">
                <a:moveTo>
                  <a:pt x="0" y="99062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2" y="0"/>
                </a:lnTo>
                <a:lnTo>
                  <a:pt x="732748" y="0"/>
                </a:lnTo>
                <a:lnTo>
                  <a:pt x="771308" y="7784"/>
                </a:lnTo>
                <a:lnTo>
                  <a:pt x="802796" y="29014"/>
                </a:lnTo>
                <a:lnTo>
                  <a:pt x="824026" y="60502"/>
                </a:lnTo>
                <a:lnTo>
                  <a:pt x="831811" y="99062"/>
                </a:lnTo>
                <a:lnTo>
                  <a:pt x="831811" y="495297"/>
                </a:lnTo>
                <a:lnTo>
                  <a:pt x="824026" y="533857"/>
                </a:lnTo>
                <a:lnTo>
                  <a:pt x="802796" y="565345"/>
                </a:lnTo>
                <a:lnTo>
                  <a:pt x="771308" y="586575"/>
                </a:lnTo>
                <a:lnTo>
                  <a:pt x="732748" y="594360"/>
                </a:lnTo>
                <a:lnTo>
                  <a:pt x="99062" y="594360"/>
                </a:lnTo>
                <a:lnTo>
                  <a:pt x="60502" y="586575"/>
                </a:lnTo>
                <a:lnTo>
                  <a:pt x="29014" y="565345"/>
                </a:lnTo>
                <a:lnTo>
                  <a:pt x="7784" y="533857"/>
                </a:lnTo>
                <a:lnTo>
                  <a:pt x="0" y="495297"/>
                </a:lnTo>
                <a:lnTo>
                  <a:pt x="0" y="99062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11344415" y="1231900"/>
            <a:ext cx="6134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5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sz="1600" b="1" spc="-5" dirty="0">
                <a:solidFill>
                  <a:srgbClr val="C00000"/>
                </a:solidFill>
                <a:latin typeface="Arial"/>
                <a:cs typeface="Arial"/>
              </a:rPr>
              <a:t>P</a:t>
            </a:r>
            <a:r>
              <a:rPr sz="1600" b="1" spc="-95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r>
              <a:rPr sz="1600" b="1" dirty="0">
                <a:solidFill>
                  <a:srgbClr val="C00000"/>
                </a:solidFill>
                <a:latin typeface="Arial"/>
                <a:cs typeface="Arial"/>
              </a:rPr>
              <a:t>-4</a:t>
            </a:r>
            <a:endParaRPr sz="1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3427" y="1236979"/>
            <a:ext cx="68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GP</a:t>
            </a:r>
            <a:r>
              <a:rPr spc="-100" dirty="0">
                <a:latin typeface="Arial MT"/>
                <a:cs typeface="Arial MT"/>
              </a:rPr>
              <a:t>T</a:t>
            </a:r>
            <a:r>
              <a:rPr dirty="0">
                <a:latin typeface="Arial MT"/>
                <a:cs typeface="Arial MT"/>
              </a:rPr>
              <a:t>-1</a:t>
            </a:r>
            <a:endParaRPr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263705" y="1109979"/>
            <a:ext cx="89281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83820" marR="5080" indent="-71755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Arial MT"/>
                <a:cs typeface="Arial MT"/>
              </a:rPr>
              <a:t>New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Bing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15" dirty="0">
                <a:latin typeface="Arial MT"/>
                <a:cs typeface="Arial MT"/>
              </a:rPr>
              <a:t>(GPT-4)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11341958" y="3107960"/>
            <a:ext cx="638175" cy="495300"/>
            <a:chOff x="11339576" y="3107960"/>
            <a:chExt cx="638175" cy="495300"/>
          </a:xfrm>
        </p:grpSpPr>
        <p:sp>
          <p:nvSpPr>
            <p:cNvPr id="66" name="object 66"/>
            <p:cNvSpPr/>
            <p:nvPr/>
          </p:nvSpPr>
          <p:spPr>
            <a:xfrm>
              <a:off x="11658600" y="3114310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80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352276" y="3178735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352276" y="3178735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11460956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23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3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684833" y="2458000"/>
            <a:ext cx="1795780" cy="363855"/>
          </a:xfrm>
          <a:custGeom>
            <a:avLst/>
            <a:gdLst/>
            <a:ahLst/>
            <a:cxnLst/>
            <a:rect l="l" t="t" r="r" b="b"/>
            <a:pathLst>
              <a:path w="1795779" h="363855">
                <a:moveTo>
                  <a:pt x="0" y="60640"/>
                </a:moveTo>
                <a:lnTo>
                  <a:pt x="4765" y="37036"/>
                </a:lnTo>
                <a:lnTo>
                  <a:pt x="17761" y="17761"/>
                </a:lnTo>
                <a:lnTo>
                  <a:pt x="37036" y="4765"/>
                </a:lnTo>
                <a:lnTo>
                  <a:pt x="60640" y="0"/>
                </a:lnTo>
                <a:lnTo>
                  <a:pt x="1734823" y="0"/>
                </a:lnTo>
                <a:lnTo>
                  <a:pt x="1758426" y="4765"/>
                </a:lnTo>
                <a:lnTo>
                  <a:pt x="1777701" y="17761"/>
                </a:lnTo>
                <a:lnTo>
                  <a:pt x="1790697" y="37036"/>
                </a:lnTo>
                <a:lnTo>
                  <a:pt x="1795463" y="60640"/>
                </a:lnTo>
                <a:lnTo>
                  <a:pt x="1795463" y="303199"/>
                </a:lnTo>
                <a:lnTo>
                  <a:pt x="1790697" y="326803"/>
                </a:lnTo>
                <a:lnTo>
                  <a:pt x="1777701" y="346078"/>
                </a:lnTo>
                <a:lnTo>
                  <a:pt x="1758426" y="359074"/>
                </a:lnTo>
                <a:lnTo>
                  <a:pt x="1734823" y="363840"/>
                </a:lnTo>
                <a:lnTo>
                  <a:pt x="60640" y="363840"/>
                </a:lnTo>
                <a:lnTo>
                  <a:pt x="37036" y="359074"/>
                </a:lnTo>
                <a:lnTo>
                  <a:pt x="17761" y="346078"/>
                </a:lnTo>
                <a:lnTo>
                  <a:pt x="4765" y="326803"/>
                </a:lnTo>
                <a:lnTo>
                  <a:pt x="0" y="303199"/>
                </a:lnTo>
                <a:lnTo>
                  <a:pt x="0" y="60640"/>
                </a:lnTo>
                <a:close/>
              </a:path>
            </a:pathLst>
          </a:custGeom>
          <a:ln w="25400">
            <a:solidFill>
              <a:srgbClr val="88A3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794879" y="2505964"/>
            <a:ext cx="15754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spc="-10" dirty="0">
                <a:latin typeface="Arial MT"/>
                <a:cs typeface="Arial MT"/>
              </a:rPr>
              <a:t>WebGPT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(RLHF)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133245" y="4203322"/>
            <a:ext cx="1066165" cy="594360"/>
          </a:xfrm>
          <a:custGeom>
            <a:avLst/>
            <a:gdLst/>
            <a:ahLst/>
            <a:cxnLst/>
            <a:rect l="l" t="t" r="r" b="b"/>
            <a:pathLst>
              <a:path w="1066164" h="594360">
                <a:moveTo>
                  <a:pt x="966499" y="0"/>
                </a:moveTo>
                <a:lnTo>
                  <a:pt x="99062" y="0"/>
                </a:lnTo>
                <a:lnTo>
                  <a:pt x="60503" y="7784"/>
                </a:lnTo>
                <a:lnTo>
                  <a:pt x="29014" y="29014"/>
                </a:lnTo>
                <a:lnTo>
                  <a:pt x="7784" y="60503"/>
                </a:lnTo>
                <a:lnTo>
                  <a:pt x="0" y="99062"/>
                </a:lnTo>
                <a:lnTo>
                  <a:pt x="0" y="495297"/>
                </a:lnTo>
                <a:lnTo>
                  <a:pt x="7784" y="533856"/>
                </a:lnTo>
                <a:lnTo>
                  <a:pt x="29014" y="565345"/>
                </a:lnTo>
                <a:lnTo>
                  <a:pt x="60503" y="586575"/>
                </a:lnTo>
                <a:lnTo>
                  <a:pt x="99062" y="594359"/>
                </a:lnTo>
                <a:lnTo>
                  <a:pt x="966499" y="594359"/>
                </a:lnTo>
                <a:lnTo>
                  <a:pt x="1005058" y="586575"/>
                </a:lnTo>
                <a:lnTo>
                  <a:pt x="1036546" y="565345"/>
                </a:lnTo>
                <a:lnTo>
                  <a:pt x="1057776" y="533856"/>
                </a:lnTo>
                <a:lnTo>
                  <a:pt x="1065561" y="495297"/>
                </a:lnTo>
                <a:lnTo>
                  <a:pt x="1065561" y="99062"/>
                </a:lnTo>
                <a:lnTo>
                  <a:pt x="1057776" y="60503"/>
                </a:lnTo>
                <a:lnTo>
                  <a:pt x="1036546" y="29014"/>
                </a:lnTo>
                <a:lnTo>
                  <a:pt x="1005058" y="7784"/>
                </a:lnTo>
                <a:lnTo>
                  <a:pt x="966499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246925" y="4230116"/>
            <a:ext cx="83820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GLM</a:t>
            </a:r>
            <a:endParaRPr>
              <a:latin typeface="Arial MT"/>
              <a:cs typeface="Arial MT"/>
            </a:endParaRPr>
          </a:p>
          <a:p>
            <a:pPr algn="ctr">
              <a:lnSpc>
                <a:spcPts val="1889"/>
              </a:lnSpc>
            </a:pPr>
            <a:r>
              <a:rPr sz="1600" dirty="0">
                <a:solidFill>
                  <a:srgbClr val="FFFFFF"/>
                </a:solidFill>
                <a:latin typeface="Microsoft YaHei UI"/>
                <a:cs typeface="Microsoft YaHei UI"/>
              </a:rPr>
              <a:t>百亿模型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9020" y="6323076"/>
            <a:ext cx="46977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dirty="0">
                <a:latin typeface="Microsoft YaHei UI"/>
                <a:cs typeface="Microsoft YaHei UI"/>
              </a:rPr>
              <a:t>清华</a:t>
            </a:r>
            <a:r>
              <a:rPr sz="3200" b="1" dirty="0">
                <a:latin typeface="Arial"/>
                <a:cs typeface="Arial"/>
              </a:rPr>
              <a:t>&amp;</a:t>
            </a:r>
            <a:r>
              <a:rPr sz="3200" b="1" dirty="0">
                <a:latin typeface="Microsoft YaHei UI"/>
                <a:cs typeface="Microsoft YaHei UI"/>
              </a:rPr>
              <a:t>智谱</a:t>
            </a:r>
            <a:r>
              <a:rPr sz="3200" b="1" spc="-120" dirty="0">
                <a:latin typeface="Microsoft YaHei UI"/>
                <a:cs typeface="Microsoft YaHei UI"/>
              </a:rPr>
              <a:t> </a:t>
            </a:r>
            <a:r>
              <a:rPr sz="3200" b="1" spc="-5" dirty="0">
                <a:latin typeface="Arial"/>
                <a:cs typeface="Arial"/>
              </a:rPr>
              <a:t>GLM</a:t>
            </a:r>
            <a:r>
              <a:rPr sz="3200" b="1" spc="-50" dirty="0">
                <a:latin typeface="Arial"/>
                <a:cs typeface="Arial"/>
              </a:rPr>
              <a:t> </a:t>
            </a:r>
            <a:r>
              <a:rPr sz="3200" b="1" dirty="0">
                <a:latin typeface="Microsoft YaHei UI"/>
                <a:cs typeface="Microsoft YaHei UI"/>
              </a:rPr>
              <a:t>系列模型</a:t>
            </a:r>
            <a:endParaRPr sz="3200" dirty="0">
              <a:latin typeface="Microsoft YaHei UI"/>
              <a:cs typeface="Microsoft YaHei U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947249" y="4205894"/>
            <a:ext cx="2411730" cy="589280"/>
          </a:xfrm>
          <a:custGeom>
            <a:avLst/>
            <a:gdLst/>
            <a:ahLst/>
            <a:cxnLst/>
            <a:rect l="l" t="t" r="r" b="b"/>
            <a:pathLst>
              <a:path w="2411729" h="589279">
                <a:moveTo>
                  <a:pt x="2313374" y="0"/>
                </a:moveTo>
                <a:lnTo>
                  <a:pt x="98202" y="0"/>
                </a:lnTo>
                <a:lnTo>
                  <a:pt x="59978" y="7717"/>
                </a:lnTo>
                <a:lnTo>
                  <a:pt x="28763" y="28763"/>
                </a:lnTo>
                <a:lnTo>
                  <a:pt x="7717" y="59978"/>
                </a:lnTo>
                <a:lnTo>
                  <a:pt x="0" y="98204"/>
                </a:lnTo>
                <a:lnTo>
                  <a:pt x="0" y="491012"/>
                </a:lnTo>
                <a:lnTo>
                  <a:pt x="7717" y="529237"/>
                </a:lnTo>
                <a:lnTo>
                  <a:pt x="28763" y="560453"/>
                </a:lnTo>
                <a:lnTo>
                  <a:pt x="59978" y="581499"/>
                </a:lnTo>
                <a:lnTo>
                  <a:pt x="98202" y="589216"/>
                </a:lnTo>
                <a:lnTo>
                  <a:pt x="2313374" y="589216"/>
                </a:lnTo>
                <a:lnTo>
                  <a:pt x="2351600" y="581499"/>
                </a:lnTo>
                <a:lnTo>
                  <a:pt x="2382815" y="560453"/>
                </a:lnTo>
                <a:lnTo>
                  <a:pt x="2403861" y="529237"/>
                </a:lnTo>
                <a:lnTo>
                  <a:pt x="2411578" y="491012"/>
                </a:lnTo>
                <a:lnTo>
                  <a:pt x="2411578" y="98204"/>
                </a:lnTo>
                <a:lnTo>
                  <a:pt x="2403861" y="59978"/>
                </a:lnTo>
                <a:lnTo>
                  <a:pt x="2382815" y="28763"/>
                </a:lnTo>
                <a:lnTo>
                  <a:pt x="2351600" y="7717"/>
                </a:lnTo>
                <a:lnTo>
                  <a:pt x="2313374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57473" y="4203322"/>
            <a:ext cx="1703705" cy="594360"/>
          </a:xfrm>
          <a:custGeom>
            <a:avLst/>
            <a:gdLst/>
            <a:ahLst/>
            <a:cxnLst/>
            <a:rect l="l" t="t" r="r" b="b"/>
            <a:pathLst>
              <a:path w="1703704" h="594360">
                <a:moveTo>
                  <a:pt x="1604197" y="0"/>
                </a:moveTo>
                <a:lnTo>
                  <a:pt x="99062" y="0"/>
                </a:lnTo>
                <a:lnTo>
                  <a:pt x="60503" y="7784"/>
                </a:lnTo>
                <a:lnTo>
                  <a:pt x="29014" y="29014"/>
                </a:lnTo>
                <a:lnTo>
                  <a:pt x="7784" y="60503"/>
                </a:lnTo>
                <a:lnTo>
                  <a:pt x="0" y="99062"/>
                </a:lnTo>
                <a:lnTo>
                  <a:pt x="0" y="495297"/>
                </a:lnTo>
                <a:lnTo>
                  <a:pt x="7784" y="533856"/>
                </a:lnTo>
                <a:lnTo>
                  <a:pt x="29014" y="565345"/>
                </a:lnTo>
                <a:lnTo>
                  <a:pt x="60503" y="586575"/>
                </a:lnTo>
                <a:lnTo>
                  <a:pt x="99062" y="594359"/>
                </a:lnTo>
                <a:lnTo>
                  <a:pt x="1604197" y="594359"/>
                </a:lnTo>
                <a:lnTo>
                  <a:pt x="1642757" y="586575"/>
                </a:lnTo>
                <a:lnTo>
                  <a:pt x="1674246" y="565345"/>
                </a:lnTo>
                <a:lnTo>
                  <a:pt x="1695475" y="533856"/>
                </a:lnTo>
                <a:lnTo>
                  <a:pt x="1703260" y="495297"/>
                </a:lnTo>
                <a:lnTo>
                  <a:pt x="1703260" y="99062"/>
                </a:lnTo>
                <a:lnTo>
                  <a:pt x="1695475" y="60503"/>
                </a:lnTo>
                <a:lnTo>
                  <a:pt x="1674246" y="29014"/>
                </a:lnTo>
                <a:lnTo>
                  <a:pt x="1642757" y="7784"/>
                </a:lnTo>
                <a:lnTo>
                  <a:pt x="1604197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591350" y="3840887"/>
            <a:ext cx="2054860" cy="149860"/>
          </a:xfrm>
          <a:custGeom>
            <a:avLst/>
            <a:gdLst/>
            <a:ahLst/>
            <a:cxnLst/>
            <a:rect l="l" t="t" r="r" b="b"/>
            <a:pathLst>
              <a:path w="2054859" h="149860">
                <a:moveTo>
                  <a:pt x="2054737" y="2"/>
                </a:moveTo>
                <a:lnTo>
                  <a:pt x="2053759" y="29064"/>
                </a:lnTo>
                <a:lnTo>
                  <a:pt x="2051092" y="52796"/>
                </a:lnTo>
                <a:lnTo>
                  <a:pt x="2047137" y="68797"/>
                </a:lnTo>
                <a:lnTo>
                  <a:pt x="2042295" y="74664"/>
                </a:lnTo>
                <a:lnTo>
                  <a:pt x="1039811" y="74662"/>
                </a:lnTo>
                <a:lnTo>
                  <a:pt x="1034967" y="80529"/>
                </a:lnTo>
                <a:lnTo>
                  <a:pt x="1031013" y="96530"/>
                </a:lnTo>
                <a:lnTo>
                  <a:pt x="1028346" y="120263"/>
                </a:lnTo>
                <a:lnTo>
                  <a:pt x="1027369" y="149325"/>
                </a:lnTo>
                <a:lnTo>
                  <a:pt x="1026391" y="120263"/>
                </a:lnTo>
                <a:lnTo>
                  <a:pt x="1023724" y="96530"/>
                </a:lnTo>
                <a:lnTo>
                  <a:pt x="1019769" y="80529"/>
                </a:lnTo>
                <a:lnTo>
                  <a:pt x="1014926" y="74662"/>
                </a:lnTo>
                <a:lnTo>
                  <a:pt x="12442" y="74662"/>
                </a:lnTo>
                <a:lnTo>
                  <a:pt x="7599" y="68795"/>
                </a:lnTo>
                <a:lnTo>
                  <a:pt x="3644" y="52794"/>
                </a:lnTo>
                <a:lnTo>
                  <a:pt x="977" y="29062"/>
                </a:lnTo>
                <a:lnTo>
                  <a:pt x="0" y="0"/>
                </a:lnTo>
              </a:path>
            </a:pathLst>
          </a:custGeom>
          <a:ln w="19050">
            <a:solidFill>
              <a:srgbClr val="2E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002059" y="3836726"/>
            <a:ext cx="1346835" cy="153670"/>
          </a:xfrm>
          <a:custGeom>
            <a:avLst/>
            <a:gdLst/>
            <a:ahLst/>
            <a:cxnLst/>
            <a:rect l="l" t="t" r="r" b="b"/>
            <a:pathLst>
              <a:path w="1346835" h="153670">
                <a:moveTo>
                  <a:pt x="1346371" y="1"/>
                </a:moveTo>
                <a:lnTo>
                  <a:pt x="1345365" y="29874"/>
                </a:lnTo>
                <a:lnTo>
                  <a:pt x="1342624" y="54268"/>
                </a:lnTo>
                <a:lnTo>
                  <a:pt x="1338558" y="70715"/>
                </a:lnTo>
                <a:lnTo>
                  <a:pt x="1333580" y="76746"/>
                </a:lnTo>
                <a:lnTo>
                  <a:pt x="685976" y="76745"/>
                </a:lnTo>
                <a:lnTo>
                  <a:pt x="680997" y="82776"/>
                </a:lnTo>
                <a:lnTo>
                  <a:pt x="676931" y="99223"/>
                </a:lnTo>
                <a:lnTo>
                  <a:pt x="674190" y="123617"/>
                </a:lnTo>
                <a:lnTo>
                  <a:pt x="673185" y="153490"/>
                </a:lnTo>
                <a:lnTo>
                  <a:pt x="672180" y="123617"/>
                </a:lnTo>
                <a:lnTo>
                  <a:pt x="669439" y="99223"/>
                </a:lnTo>
                <a:lnTo>
                  <a:pt x="665373" y="82776"/>
                </a:lnTo>
                <a:lnTo>
                  <a:pt x="660394" y="76745"/>
                </a:lnTo>
                <a:lnTo>
                  <a:pt x="12790" y="76745"/>
                </a:lnTo>
                <a:lnTo>
                  <a:pt x="7812" y="70714"/>
                </a:lnTo>
                <a:lnTo>
                  <a:pt x="3746" y="54267"/>
                </a:lnTo>
                <a:lnTo>
                  <a:pt x="1005" y="29872"/>
                </a:lnTo>
                <a:lnTo>
                  <a:pt x="0" y="0"/>
                </a:lnTo>
              </a:path>
            </a:pathLst>
          </a:custGeom>
          <a:ln w="19050">
            <a:solidFill>
              <a:srgbClr val="2E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823254" y="3844831"/>
            <a:ext cx="2411730" cy="153670"/>
          </a:xfrm>
          <a:custGeom>
            <a:avLst/>
            <a:gdLst/>
            <a:ahLst/>
            <a:cxnLst/>
            <a:rect l="l" t="t" r="r" b="b"/>
            <a:pathLst>
              <a:path w="2411729" h="153670">
                <a:moveTo>
                  <a:pt x="2411579" y="0"/>
                </a:moveTo>
                <a:lnTo>
                  <a:pt x="2410574" y="29848"/>
                </a:lnTo>
                <a:lnTo>
                  <a:pt x="2407835" y="54223"/>
                </a:lnTo>
                <a:lnTo>
                  <a:pt x="2403773" y="70657"/>
                </a:lnTo>
                <a:lnTo>
                  <a:pt x="2398798" y="76683"/>
                </a:lnTo>
                <a:lnTo>
                  <a:pt x="1218570" y="76683"/>
                </a:lnTo>
                <a:lnTo>
                  <a:pt x="1213595" y="82709"/>
                </a:lnTo>
                <a:lnTo>
                  <a:pt x="1209532" y="99143"/>
                </a:lnTo>
                <a:lnTo>
                  <a:pt x="1206793" y="123518"/>
                </a:lnTo>
                <a:lnTo>
                  <a:pt x="1205789" y="153367"/>
                </a:lnTo>
                <a:lnTo>
                  <a:pt x="1204784" y="123518"/>
                </a:lnTo>
                <a:lnTo>
                  <a:pt x="1202045" y="99143"/>
                </a:lnTo>
                <a:lnTo>
                  <a:pt x="1197983" y="82709"/>
                </a:lnTo>
                <a:lnTo>
                  <a:pt x="1193009" y="76683"/>
                </a:lnTo>
                <a:lnTo>
                  <a:pt x="12780" y="76683"/>
                </a:lnTo>
                <a:lnTo>
                  <a:pt x="7805" y="70657"/>
                </a:lnTo>
                <a:lnTo>
                  <a:pt x="3743" y="54223"/>
                </a:lnTo>
                <a:lnTo>
                  <a:pt x="1004" y="29848"/>
                </a:lnTo>
                <a:lnTo>
                  <a:pt x="0" y="0"/>
                </a:lnTo>
              </a:path>
            </a:pathLst>
          </a:custGeom>
          <a:ln w="19050">
            <a:solidFill>
              <a:srgbClr val="2E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008058" y="4898067"/>
            <a:ext cx="1449070" cy="594360"/>
          </a:xfrm>
          <a:custGeom>
            <a:avLst/>
            <a:gdLst/>
            <a:ahLst/>
            <a:cxnLst/>
            <a:rect l="l" t="t" r="r" b="b"/>
            <a:pathLst>
              <a:path w="1449070" h="594360">
                <a:moveTo>
                  <a:pt x="1349617" y="0"/>
                </a:moveTo>
                <a:lnTo>
                  <a:pt x="99061" y="0"/>
                </a:lnTo>
                <a:lnTo>
                  <a:pt x="60502" y="7784"/>
                </a:lnTo>
                <a:lnTo>
                  <a:pt x="29014" y="29014"/>
                </a:lnTo>
                <a:lnTo>
                  <a:pt x="7784" y="60502"/>
                </a:lnTo>
                <a:lnTo>
                  <a:pt x="0" y="99061"/>
                </a:lnTo>
                <a:lnTo>
                  <a:pt x="0" y="495298"/>
                </a:lnTo>
                <a:lnTo>
                  <a:pt x="7784" y="533857"/>
                </a:lnTo>
                <a:lnTo>
                  <a:pt x="29014" y="565345"/>
                </a:lnTo>
                <a:lnTo>
                  <a:pt x="60502" y="586575"/>
                </a:lnTo>
                <a:lnTo>
                  <a:pt x="99061" y="594360"/>
                </a:lnTo>
                <a:lnTo>
                  <a:pt x="1349617" y="594360"/>
                </a:lnTo>
                <a:lnTo>
                  <a:pt x="1388176" y="586575"/>
                </a:lnTo>
                <a:lnTo>
                  <a:pt x="1419664" y="565345"/>
                </a:lnTo>
                <a:lnTo>
                  <a:pt x="1440894" y="533857"/>
                </a:lnTo>
                <a:lnTo>
                  <a:pt x="1448678" y="495298"/>
                </a:lnTo>
                <a:lnTo>
                  <a:pt x="1448678" y="99061"/>
                </a:lnTo>
                <a:lnTo>
                  <a:pt x="1440894" y="60502"/>
                </a:lnTo>
                <a:lnTo>
                  <a:pt x="1419664" y="29014"/>
                </a:lnTo>
                <a:lnTo>
                  <a:pt x="1388176" y="7784"/>
                </a:lnTo>
                <a:lnTo>
                  <a:pt x="1349617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143953" y="4230116"/>
            <a:ext cx="1166495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7940" algn="ctr">
              <a:lnSpc>
                <a:spcPts val="2130"/>
              </a:lnSpc>
              <a:spcBef>
                <a:spcPts val="100"/>
              </a:spcBef>
            </a:pPr>
            <a:r>
              <a:rPr spc="-5" dirty="0">
                <a:solidFill>
                  <a:srgbClr val="FFD500"/>
                </a:solidFill>
                <a:latin typeface="Arial MT"/>
                <a:cs typeface="Arial MT"/>
              </a:rPr>
              <a:t>GLM-130B</a:t>
            </a:r>
            <a:endParaRPr>
              <a:latin typeface="Arial MT"/>
              <a:cs typeface="Arial MT"/>
            </a:endParaRPr>
          </a:p>
          <a:p>
            <a:pPr marR="27940" algn="ctr">
              <a:lnSpc>
                <a:spcPts val="1889"/>
              </a:lnSpc>
            </a:pPr>
            <a:r>
              <a:rPr sz="1600" dirty="0">
                <a:solidFill>
                  <a:srgbClr val="FFD500"/>
                </a:solidFill>
                <a:latin typeface="Microsoft YaHei UI"/>
                <a:cs typeface="Microsoft YaHei UI"/>
              </a:rPr>
              <a:t>千亿模型</a:t>
            </a:r>
            <a:endParaRPr sz="1600">
              <a:latin typeface="Microsoft YaHei UI"/>
              <a:cs typeface="Microsoft YaHei UI"/>
            </a:endParaRPr>
          </a:p>
          <a:p>
            <a:pPr marL="10160" algn="ctr">
              <a:lnSpc>
                <a:spcPts val="2140"/>
              </a:lnSpc>
              <a:spcBef>
                <a:spcPts val="1430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CodeGeeX</a:t>
            </a:r>
            <a:endParaRPr>
              <a:latin typeface="Arial MT"/>
              <a:cs typeface="Arial MT"/>
            </a:endParaRPr>
          </a:p>
          <a:p>
            <a:pPr marL="10160" algn="ctr">
              <a:lnSpc>
                <a:spcPts val="1900"/>
              </a:lnSpc>
            </a:pPr>
            <a:r>
              <a:rPr sz="1600" dirty="0">
                <a:solidFill>
                  <a:srgbClr val="FFFFFF"/>
                </a:solidFill>
                <a:latin typeface="Microsoft YaHei UI"/>
                <a:cs typeface="Microsoft YaHei UI"/>
              </a:rPr>
              <a:t>百亿模型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589375" y="5762619"/>
            <a:ext cx="2282190" cy="594360"/>
          </a:xfrm>
          <a:custGeom>
            <a:avLst/>
            <a:gdLst/>
            <a:ahLst/>
            <a:cxnLst/>
            <a:rect l="l" t="t" r="r" b="b"/>
            <a:pathLst>
              <a:path w="2282190" h="594360">
                <a:moveTo>
                  <a:pt x="0" y="99060"/>
                </a:moveTo>
                <a:lnTo>
                  <a:pt x="7784" y="60501"/>
                </a:lnTo>
                <a:lnTo>
                  <a:pt x="29014" y="29014"/>
                </a:lnTo>
                <a:lnTo>
                  <a:pt x="60501" y="7784"/>
                </a:lnTo>
                <a:lnTo>
                  <a:pt x="99060" y="0"/>
                </a:lnTo>
                <a:lnTo>
                  <a:pt x="2182746" y="0"/>
                </a:lnTo>
                <a:lnTo>
                  <a:pt x="2221304" y="7784"/>
                </a:lnTo>
                <a:lnTo>
                  <a:pt x="2252791" y="29014"/>
                </a:lnTo>
                <a:lnTo>
                  <a:pt x="2274021" y="60501"/>
                </a:lnTo>
                <a:lnTo>
                  <a:pt x="2281806" y="99060"/>
                </a:lnTo>
                <a:lnTo>
                  <a:pt x="2281806" y="495299"/>
                </a:lnTo>
                <a:lnTo>
                  <a:pt x="2274021" y="533858"/>
                </a:lnTo>
                <a:lnTo>
                  <a:pt x="2252791" y="565345"/>
                </a:lnTo>
                <a:lnTo>
                  <a:pt x="2221304" y="586575"/>
                </a:lnTo>
                <a:lnTo>
                  <a:pt x="2182746" y="594360"/>
                </a:lnTo>
                <a:lnTo>
                  <a:pt x="99060" y="594360"/>
                </a:lnTo>
                <a:lnTo>
                  <a:pt x="60501" y="586575"/>
                </a:lnTo>
                <a:lnTo>
                  <a:pt x="29014" y="565345"/>
                </a:lnTo>
                <a:lnTo>
                  <a:pt x="7784" y="533858"/>
                </a:lnTo>
                <a:lnTo>
                  <a:pt x="0" y="495299"/>
                </a:lnTo>
                <a:lnTo>
                  <a:pt x="0" y="99060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6860330" y="5803900"/>
            <a:ext cx="174053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65100" marR="5080" indent="-152400">
              <a:lnSpc>
                <a:spcPts val="1900"/>
              </a:lnSpc>
              <a:spcBef>
                <a:spcPts val="180"/>
              </a:spcBef>
            </a:pPr>
            <a:r>
              <a:rPr sz="1600" spc="-5" dirty="0">
                <a:latin typeface="Arial MT"/>
                <a:cs typeface="Arial MT"/>
              </a:rPr>
              <a:t>VS</a:t>
            </a:r>
            <a:r>
              <a:rPr sz="1600" spc="-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Code/JetBrains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CodeGeeX</a:t>
            </a:r>
            <a:r>
              <a:rPr sz="1600" dirty="0">
                <a:latin typeface="Microsoft YaHei UI"/>
                <a:cs typeface="Microsoft YaHei UI"/>
              </a:rPr>
              <a:t>插件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692777" y="5492352"/>
            <a:ext cx="76200" cy="270510"/>
          </a:xfrm>
          <a:custGeom>
            <a:avLst/>
            <a:gdLst/>
            <a:ahLst/>
            <a:cxnLst/>
            <a:rect l="l" t="t" r="r" b="b"/>
            <a:pathLst>
              <a:path w="76200" h="270510">
                <a:moveTo>
                  <a:pt x="0" y="193770"/>
                </a:moveTo>
                <a:lnTo>
                  <a:pt x="37501" y="270267"/>
                </a:lnTo>
                <a:lnTo>
                  <a:pt x="69837" y="206844"/>
                </a:lnTo>
                <a:lnTo>
                  <a:pt x="47524" y="206844"/>
                </a:lnTo>
                <a:lnTo>
                  <a:pt x="28474" y="206694"/>
                </a:lnTo>
                <a:lnTo>
                  <a:pt x="28574" y="193994"/>
                </a:lnTo>
                <a:lnTo>
                  <a:pt x="0" y="193770"/>
                </a:lnTo>
                <a:close/>
              </a:path>
              <a:path w="76200" h="270510">
                <a:moveTo>
                  <a:pt x="28574" y="193994"/>
                </a:moveTo>
                <a:lnTo>
                  <a:pt x="28474" y="206694"/>
                </a:lnTo>
                <a:lnTo>
                  <a:pt x="47524" y="206844"/>
                </a:lnTo>
                <a:lnTo>
                  <a:pt x="47624" y="194144"/>
                </a:lnTo>
                <a:lnTo>
                  <a:pt x="28574" y="193994"/>
                </a:lnTo>
                <a:close/>
              </a:path>
              <a:path w="76200" h="270510">
                <a:moveTo>
                  <a:pt x="47624" y="194144"/>
                </a:moveTo>
                <a:lnTo>
                  <a:pt x="47524" y="206844"/>
                </a:lnTo>
                <a:lnTo>
                  <a:pt x="69837" y="206844"/>
                </a:lnTo>
                <a:lnTo>
                  <a:pt x="76197" y="194368"/>
                </a:lnTo>
                <a:lnTo>
                  <a:pt x="47624" y="194144"/>
                </a:lnTo>
                <a:close/>
              </a:path>
              <a:path w="76200" h="270510">
                <a:moveTo>
                  <a:pt x="30095" y="0"/>
                </a:moveTo>
                <a:lnTo>
                  <a:pt x="28574" y="193994"/>
                </a:lnTo>
                <a:lnTo>
                  <a:pt x="47624" y="194144"/>
                </a:lnTo>
                <a:lnTo>
                  <a:pt x="49145" y="149"/>
                </a:lnTo>
                <a:lnTo>
                  <a:pt x="30095" y="0"/>
                </a:lnTo>
                <a:close/>
              </a:path>
            </a:pathLst>
          </a:custGeom>
          <a:solidFill>
            <a:srgbClr val="2E559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5" name="object 85"/>
          <p:cNvGrpSpPr/>
          <p:nvPr/>
        </p:nvGrpSpPr>
        <p:grpSpPr>
          <a:xfrm>
            <a:off x="2912880" y="3166132"/>
            <a:ext cx="5739765" cy="495300"/>
            <a:chOff x="2910498" y="3166132"/>
            <a:chExt cx="5739765" cy="495300"/>
          </a:xfrm>
        </p:grpSpPr>
        <p:sp>
          <p:nvSpPr>
            <p:cNvPr id="86" name="object 86"/>
            <p:cNvSpPr/>
            <p:nvPr/>
          </p:nvSpPr>
          <p:spPr>
            <a:xfrm>
              <a:off x="3238245" y="3561501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79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643706" y="3561501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79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923198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7" y="342898"/>
                  </a:lnTo>
                  <a:lnTo>
                    <a:pt x="612647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BAD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923198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2277558" y="3147059"/>
            <a:ext cx="1154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766445" algn="l"/>
              </a:tabLst>
            </a:pPr>
            <a:r>
              <a:rPr sz="1400" spc="-5" dirty="0">
                <a:latin typeface="Arial MT"/>
                <a:cs typeface="Arial MT"/>
              </a:rPr>
              <a:t>20</a:t>
            </a:r>
            <a:r>
              <a:rPr sz="1400" dirty="0">
                <a:latin typeface="Microsoft YaHei UI"/>
                <a:cs typeface="Microsoft YaHei UI"/>
              </a:rPr>
              <a:t>年	</a:t>
            </a:r>
            <a:r>
              <a:rPr sz="1400" spc="-5" dirty="0">
                <a:latin typeface="Arial MT"/>
                <a:cs typeface="Arial MT"/>
              </a:rPr>
              <a:t>20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>
              <a:tabLst>
                <a:tab pos="773430" algn="l"/>
              </a:tabLst>
            </a:pPr>
            <a:r>
              <a:rPr sz="1400" spc="-5" dirty="0">
                <a:latin typeface="Arial MT"/>
                <a:cs typeface="Arial MT"/>
              </a:rPr>
              <a:t>5</a:t>
            </a:r>
            <a:r>
              <a:rPr sz="1400" dirty="0">
                <a:latin typeface="Microsoft YaHei UI"/>
                <a:cs typeface="Microsoft YaHei UI"/>
              </a:rPr>
              <a:t>月	</a:t>
            </a:r>
            <a:r>
              <a:rPr sz="1400" spc="-110" dirty="0">
                <a:latin typeface="Arial MT"/>
                <a:cs typeface="Arial MT"/>
              </a:rPr>
              <a:t>1</a:t>
            </a:r>
            <a:r>
              <a:rPr sz="1400" spc="-5" dirty="0">
                <a:latin typeface="Arial MT"/>
                <a:cs typeface="Arial MT"/>
              </a:rPr>
              <a:t>1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331885" y="3166132"/>
            <a:ext cx="638175" cy="436880"/>
            <a:chOff x="8329503" y="3166132"/>
            <a:chExt cx="638175" cy="436880"/>
          </a:xfrm>
        </p:grpSpPr>
        <p:sp>
          <p:nvSpPr>
            <p:cNvPr id="92" name="object 92"/>
            <p:cNvSpPr/>
            <p:nvPr/>
          </p:nvSpPr>
          <p:spPr>
            <a:xfrm>
              <a:off x="8342203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BAD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342203" y="3178832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8450883" y="3147059"/>
            <a:ext cx="400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22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/>
            <a:r>
              <a:rPr sz="1400" spc="-5" dirty="0">
                <a:latin typeface="Arial MT"/>
                <a:cs typeface="Arial MT"/>
              </a:rPr>
              <a:t>8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888211" y="3166035"/>
            <a:ext cx="638175" cy="488950"/>
            <a:chOff x="3885829" y="3166035"/>
            <a:chExt cx="638175" cy="488950"/>
          </a:xfrm>
        </p:grpSpPr>
        <p:sp>
          <p:nvSpPr>
            <p:cNvPr id="96" name="object 96"/>
            <p:cNvSpPr/>
            <p:nvPr/>
          </p:nvSpPr>
          <p:spPr>
            <a:xfrm>
              <a:off x="4213576" y="3561403"/>
              <a:ext cx="0" cy="93980"/>
            </a:xfrm>
            <a:custGeom>
              <a:avLst/>
              <a:gdLst/>
              <a:ahLst/>
              <a:cxnLst/>
              <a:rect l="l" t="t" r="r" b="b"/>
              <a:pathLst>
                <a:path h="93979">
                  <a:moveTo>
                    <a:pt x="0" y="0"/>
                  </a:moveTo>
                  <a:lnTo>
                    <a:pt x="1" y="93574"/>
                  </a:lnTo>
                </a:path>
              </a:pathLst>
            </a:custGeom>
            <a:ln w="12700">
              <a:solidFill>
                <a:srgbClr val="002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898529" y="3178735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544066" y="0"/>
                  </a:moveTo>
                  <a:lnTo>
                    <a:pt x="68581" y="0"/>
                  </a:lnTo>
                  <a:lnTo>
                    <a:pt x="41886" y="5389"/>
                  </a:lnTo>
                  <a:lnTo>
                    <a:pt x="20086" y="20086"/>
                  </a:lnTo>
                  <a:lnTo>
                    <a:pt x="5389" y="41886"/>
                  </a:lnTo>
                  <a:lnTo>
                    <a:pt x="0" y="68581"/>
                  </a:lnTo>
                  <a:lnTo>
                    <a:pt x="0" y="342898"/>
                  </a:lnTo>
                  <a:lnTo>
                    <a:pt x="5389" y="369593"/>
                  </a:lnTo>
                  <a:lnTo>
                    <a:pt x="20086" y="391393"/>
                  </a:lnTo>
                  <a:lnTo>
                    <a:pt x="41886" y="406090"/>
                  </a:lnTo>
                  <a:lnTo>
                    <a:pt x="68581" y="411479"/>
                  </a:lnTo>
                  <a:lnTo>
                    <a:pt x="544066" y="411479"/>
                  </a:lnTo>
                  <a:lnTo>
                    <a:pt x="570761" y="406090"/>
                  </a:lnTo>
                  <a:lnTo>
                    <a:pt x="592561" y="391393"/>
                  </a:lnTo>
                  <a:lnTo>
                    <a:pt x="607258" y="369593"/>
                  </a:lnTo>
                  <a:lnTo>
                    <a:pt x="612648" y="342898"/>
                  </a:lnTo>
                  <a:lnTo>
                    <a:pt x="612648" y="68581"/>
                  </a:lnTo>
                  <a:lnTo>
                    <a:pt x="607258" y="41886"/>
                  </a:lnTo>
                  <a:lnTo>
                    <a:pt x="592561" y="20086"/>
                  </a:lnTo>
                  <a:lnTo>
                    <a:pt x="570761" y="5389"/>
                  </a:lnTo>
                  <a:lnTo>
                    <a:pt x="544066" y="0"/>
                  </a:lnTo>
                  <a:close/>
                </a:path>
              </a:pathLst>
            </a:custGeom>
            <a:solidFill>
              <a:srgbClr val="BADD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898529" y="3178735"/>
              <a:ext cx="612775" cy="411480"/>
            </a:xfrm>
            <a:custGeom>
              <a:avLst/>
              <a:gdLst/>
              <a:ahLst/>
              <a:cxnLst/>
              <a:rect l="l" t="t" r="r" b="b"/>
              <a:pathLst>
                <a:path w="612775" h="411479">
                  <a:moveTo>
                    <a:pt x="0" y="68581"/>
                  </a:moveTo>
                  <a:lnTo>
                    <a:pt x="5389" y="41886"/>
                  </a:lnTo>
                  <a:lnTo>
                    <a:pt x="20086" y="20086"/>
                  </a:lnTo>
                  <a:lnTo>
                    <a:pt x="41886" y="5389"/>
                  </a:lnTo>
                  <a:lnTo>
                    <a:pt x="68581" y="0"/>
                  </a:lnTo>
                  <a:lnTo>
                    <a:pt x="544066" y="0"/>
                  </a:lnTo>
                  <a:lnTo>
                    <a:pt x="570761" y="5389"/>
                  </a:lnTo>
                  <a:lnTo>
                    <a:pt x="592561" y="20086"/>
                  </a:lnTo>
                  <a:lnTo>
                    <a:pt x="607258" y="41886"/>
                  </a:lnTo>
                  <a:lnTo>
                    <a:pt x="612648" y="68581"/>
                  </a:lnTo>
                  <a:lnTo>
                    <a:pt x="612648" y="342898"/>
                  </a:lnTo>
                  <a:lnTo>
                    <a:pt x="607258" y="369593"/>
                  </a:lnTo>
                  <a:lnTo>
                    <a:pt x="592561" y="391393"/>
                  </a:lnTo>
                  <a:lnTo>
                    <a:pt x="570761" y="406090"/>
                  </a:lnTo>
                  <a:lnTo>
                    <a:pt x="544066" y="411480"/>
                  </a:lnTo>
                  <a:lnTo>
                    <a:pt x="68581" y="411480"/>
                  </a:lnTo>
                  <a:lnTo>
                    <a:pt x="41886" y="406090"/>
                  </a:lnTo>
                  <a:lnTo>
                    <a:pt x="20086" y="391393"/>
                  </a:lnTo>
                  <a:lnTo>
                    <a:pt x="5389" y="369593"/>
                  </a:lnTo>
                  <a:lnTo>
                    <a:pt x="0" y="342898"/>
                  </a:lnTo>
                  <a:lnTo>
                    <a:pt x="0" y="68581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4007209" y="3147059"/>
            <a:ext cx="10807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692785" algn="l"/>
              </a:tabLst>
            </a:pPr>
            <a:r>
              <a:rPr sz="1400" spc="-5" dirty="0">
                <a:latin typeface="Arial MT"/>
                <a:cs typeface="Arial MT"/>
              </a:rPr>
              <a:t>21</a:t>
            </a:r>
            <a:r>
              <a:rPr sz="1400" dirty="0">
                <a:latin typeface="Microsoft YaHei UI"/>
                <a:cs typeface="Microsoft YaHei UI"/>
              </a:rPr>
              <a:t>年	</a:t>
            </a:r>
            <a:r>
              <a:rPr sz="1400" spc="-5" dirty="0">
                <a:latin typeface="Arial MT"/>
                <a:cs typeface="Arial MT"/>
              </a:rPr>
              <a:t>21</a:t>
            </a:r>
            <a:r>
              <a:rPr sz="1400" dirty="0">
                <a:latin typeface="Microsoft YaHei UI"/>
                <a:cs typeface="Microsoft YaHei UI"/>
              </a:rPr>
              <a:t>年</a:t>
            </a:r>
            <a:endParaRPr sz="1400">
              <a:latin typeface="Microsoft YaHei UI"/>
              <a:cs typeface="Microsoft YaHei UI"/>
            </a:endParaRPr>
          </a:p>
          <a:p>
            <a:pPr marL="61594">
              <a:tabLst>
                <a:tab pos="742315" algn="l"/>
              </a:tabLst>
            </a:pPr>
            <a:r>
              <a:rPr sz="1400" spc="-5" dirty="0">
                <a:latin typeface="Arial MT"/>
                <a:cs typeface="Arial MT"/>
              </a:rPr>
              <a:t>5</a:t>
            </a:r>
            <a:r>
              <a:rPr sz="1400" dirty="0">
                <a:latin typeface="Microsoft YaHei UI"/>
                <a:cs typeface="Microsoft YaHei UI"/>
              </a:rPr>
              <a:t>月	</a:t>
            </a:r>
            <a:r>
              <a:rPr sz="1400" spc="-5" dirty="0">
                <a:latin typeface="Arial MT"/>
                <a:cs typeface="Arial MT"/>
              </a:rPr>
              <a:t>7</a:t>
            </a:r>
            <a:r>
              <a:rPr sz="1400" dirty="0">
                <a:latin typeface="Microsoft YaHei UI"/>
                <a:cs typeface="Microsoft YaHei UI"/>
              </a:rPr>
              <a:t>月</a:t>
            </a:r>
            <a:endParaRPr sz="1400">
              <a:latin typeface="Microsoft YaHei UI"/>
              <a:cs typeface="Microsoft YaHei U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5020422" y="4203322"/>
            <a:ext cx="1292225" cy="594360"/>
          </a:xfrm>
          <a:custGeom>
            <a:avLst/>
            <a:gdLst/>
            <a:ahLst/>
            <a:cxnLst/>
            <a:rect l="l" t="t" r="r" b="b"/>
            <a:pathLst>
              <a:path w="1292225" h="594360">
                <a:moveTo>
                  <a:pt x="0" y="99062"/>
                </a:moveTo>
                <a:lnTo>
                  <a:pt x="7784" y="60502"/>
                </a:lnTo>
                <a:lnTo>
                  <a:pt x="29014" y="29014"/>
                </a:lnTo>
                <a:lnTo>
                  <a:pt x="60502" y="7784"/>
                </a:lnTo>
                <a:lnTo>
                  <a:pt x="99062" y="0"/>
                </a:lnTo>
                <a:lnTo>
                  <a:pt x="1193071" y="0"/>
                </a:lnTo>
                <a:lnTo>
                  <a:pt x="1231630" y="7784"/>
                </a:lnTo>
                <a:lnTo>
                  <a:pt x="1263118" y="29014"/>
                </a:lnTo>
                <a:lnTo>
                  <a:pt x="1284348" y="60502"/>
                </a:lnTo>
                <a:lnTo>
                  <a:pt x="1292133" y="99062"/>
                </a:lnTo>
                <a:lnTo>
                  <a:pt x="1292133" y="495297"/>
                </a:lnTo>
                <a:lnTo>
                  <a:pt x="1284348" y="533857"/>
                </a:lnTo>
                <a:lnTo>
                  <a:pt x="1263118" y="565345"/>
                </a:lnTo>
                <a:lnTo>
                  <a:pt x="1231630" y="586575"/>
                </a:lnTo>
                <a:lnTo>
                  <a:pt x="1193071" y="594360"/>
                </a:lnTo>
                <a:lnTo>
                  <a:pt x="99062" y="594360"/>
                </a:lnTo>
                <a:lnTo>
                  <a:pt x="60502" y="586575"/>
                </a:lnTo>
                <a:lnTo>
                  <a:pt x="29014" y="565345"/>
                </a:lnTo>
                <a:lnTo>
                  <a:pt x="7784" y="533857"/>
                </a:lnTo>
                <a:lnTo>
                  <a:pt x="0" y="495297"/>
                </a:lnTo>
                <a:lnTo>
                  <a:pt x="0" y="99062"/>
                </a:lnTo>
                <a:close/>
              </a:path>
            </a:pathLst>
          </a:custGeom>
          <a:ln w="25400">
            <a:solidFill>
              <a:srgbClr val="89A4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5145787" y="4230116"/>
            <a:ext cx="1041400" cy="53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pc="-5" dirty="0">
                <a:latin typeface="Arial MT"/>
                <a:cs typeface="Arial MT"/>
              </a:rPr>
              <a:t>mGLM</a:t>
            </a:r>
            <a:endParaRPr>
              <a:latin typeface="Arial MT"/>
              <a:cs typeface="Arial MT"/>
            </a:endParaRPr>
          </a:p>
          <a:p>
            <a:pPr algn="ctr">
              <a:lnSpc>
                <a:spcPts val="1889"/>
              </a:lnSpc>
            </a:pPr>
            <a:r>
              <a:rPr sz="1600" dirty="0">
                <a:latin typeface="Microsoft YaHei UI"/>
                <a:cs typeface="Microsoft YaHei UI"/>
              </a:rPr>
              <a:t>十亿多语言</a:t>
            </a:r>
            <a:endParaRPr sz="1600">
              <a:latin typeface="Microsoft YaHei UI"/>
              <a:cs typeface="Microsoft YaHei U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966388" y="4900640"/>
            <a:ext cx="2411730" cy="589280"/>
          </a:xfrm>
          <a:custGeom>
            <a:avLst/>
            <a:gdLst/>
            <a:ahLst/>
            <a:cxnLst/>
            <a:rect l="l" t="t" r="r" b="b"/>
            <a:pathLst>
              <a:path w="2411729" h="589279">
                <a:moveTo>
                  <a:pt x="2313376" y="0"/>
                </a:moveTo>
                <a:lnTo>
                  <a:pt x="98204" y="0"/>
                </a:lnTo>
                <a:lnTo>
                  <a:pt x="59978" y="7717"/>
                </a:lnTo>
                <a:lnTo>
                  <a:pt x="28763" y="28763"/>
                </a:lnTo>
                <a:lnTo>
                  <a:pt x="7717" y="59978"/>
                </a:lnTo>
                <a:lnTo>
                  <a:pt x="0" y="98204"/>
                </a:lnTo>
                <a:lnTo>
                  <a:pt x="0" y="491011"/>
                </a:lnTo>
                <a:lnTo>
                  <a:pt x="7717" y="529236"/>
                </a:lnTo>
                <a:lnTo>
                  <a:pt x="28763" y="560451"/>
                </a:lnTo>
                <a:lnTo>
                  <a:pt x="59978" y="581497"/>
                </a:lnTo>
                <a:lnTo>
                  <a:pt x="98204" y="589215"/>
                </a:lnTo>
                <a:lnTo>
                  <a:pt x="2313376" y="589215"/>
                </a:lnTo>
                <a:lnTo>
                  <a:pt x="2351601" y="581497"/>
                </a:lnTo>
                <a:lnTo>
                  <a:pt x="2382816" y="560451"/>
                </a:lnTo>
                <a:lnTo>
                  <a:pt x="2403861" y="529236"/>
                </a:lnTo>
                <a:lnTo>
                  <a:pt x="2411578" y="491011"/>
                </a:lnTo>
                <a:lnTo>
                  <a:pt x="2411578" y="98204"/>
                </a:lnTo>
                <a:lnTo>
                  <a:pt x="2403861" y="59978"/>
                </a:lnTo>
                <a:lnTo>
                  <a:pt x="2382816" y="28763"/>
                </a:lnTo>
                <a:lnTo>
                  <a:pt x="2351601" y="7717"/>
                </a:lnTo>
                <a:lnTo>
                  <a:pt x="2313376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9366687" y="4230116"/>
            <a:ext cx="1572895" cy="1230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0"/>
              </a:lnSpc>
              <a:spcBef>
                <a:spcPts val="100"/>
              </a:spcBef>
            </a:pPr>
            <a:r>
              <a:rPr spc="-5" dirty="0">
                <a:solidFill>
                  <a:srgbClr val="FFD500"/>
                </a:solidFill>
                <a:latin typeface="Arial MT"/>
                <a:cs typeface="Arial MT"/>
              </a:rPr>
              <a:t>ChatGLM</a:t>
            </a:r>
            <a:endParaRPr dirty="0">
              <a:latin typeface="Arial MT"/>
              <a:cs typeface="Arial MT"/>
            </a:endParaRPr>
          </a:p>
          <a:p>
            <a:pPr algn="ctr">
              <a:lnSpc>
                <a:spcPts val="1889"/>
              </a:lnSpc>
            </a:pPr>
            <a:r>
              <a:rPr sz="1600" spc="-5" dirty="0">
                <a:solidFill>
                  <a:srgbClr val="FFD500"/>
                </a:solidFill>
                <a:latin typeface="Microsoft YaHei UI"/>
                <a:cs typeface="Microsoft YaHei UI"/>
              </a:rPr>
              <a:t>（</a:t>
            </a:r>
            <a:r>
              <a:rPr sz="1600" spc="-5" dirty="0">
                <a:solidFill>
                  <a:srgbClr val="FFD500"/>
                </a:solidFill>
                <a:latin typeface="Arial MT"/>
                <a:cs typeface="Arial MT"/>
              </a:rPr>
              <a:t>SFT</a:t>
            </a:r>
            <a:r>
              <a:rPr sz="1600" spc="-60" dirty="0">
                <a:solidFill>
                  <a:srgbClr val="FFD5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D500"/>
                </a:solidFill>
                <a:latin typeface="Arial MT"/>
                <a:cs typeface="Arial MT"/>
              </a:rPr>
              <a:t>+</a:t>
            </a:r>
            <a:r>
              <a:rPr sz="1600" spc="-25" dirty="0">
                <a:solidFill>
                  <a:srgbClr val="FFD5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D500"/>
                </a:solidFill>
                <a:latin typeface="Arial MT"/>
                <a:cs typeface="Arial MT"/>
              </a:rPr>
              <a:t>RLHF</a:t>
            </a:r>
            <a:r>
              <a:rPr sz="1600" spc="-10" dirty="0">
                <a:solidFill>
                  <a:srgbClr val="FFD500"/>
                </a:solidFill>
                <a:latin typeface="Microsoft YaHei UI"/>
                <a:cs typeface="Microsoft YaHei UI"/>
              </a:rPr>
              <a:t>）</a:t>
            </a:r>
            <a:endParaRPr sz="1600" dirty="0">
              <a:latin typeface="Microsoft YaHei UI"/>
              <a:cs typeface="Microsoft YaHei UI"/>
            </a:endParaRPr>
          </a:p>
          <a:p>
            <a:pPr marL="38100" algn="ctr">
              <a:lnSpc>
                <a:spcPts val="2140"/>
              </a:lnSpc>
              <a:spcBef>
                <a:spcPts val="1430"/>
              </a:spcBef>
            </a:pP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ChatGLM-</a:t>
            </a:r>
            <a:r>
              <a:rPr b="1" spc="-5" dirty="0">
                <a:solidFill>
                  <a:srgbClr val="FFFFFF"/>
                </a:solidFill>
                <a:latin typeface="Arial"/>
                <a:cs typeface="Arial"/>
              </a:rPr>
              <a:t>6B</a:t>
            </a:r>
            <a:endParaRPr dirty="0">
              <a:latin typeface="Arial"/>
              <a:cs typeface="Arial"/>
            </a:endParaRPr>
          </a:p>
          <a:p>
            <a:pPr marL="38100" algn="ctr">
              <a:lnSpc>
                <a:spcPts val="190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SFT</a:t>
            </a:r>
            <a:r>
              <a:rPr sz="16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+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RLHF</a:t>
            </a:r>
            <a:r>
              <a:rPr sz="1600" spc="-10" dirty="0">
                <a:solidFill>
                  <a:srgbClr val="FFFFFF"/>
                </a:solidFill>
                <a:latin typeface="Microsoft YaHei UI"/>
                <a:cs typeface="Microsoft YaHei UI"/>
              </a:rPr>
              <a:t>）</a:t>
            </a:r>
            <a:endParaRPr sz="1600" dirty="0">
              <a:latin typeface="Microsoft YaHei UI"/>
              <a:cs typeface="Microsoft YaHei UI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9784033" y="5717338"/>
            <a:ext cx="1247775" cy="417195"/>
          </a:xfrm>
          <a:custGeom>
            <a:avLst/>
            <a:gdLst/>
            <a:ahLst/>
            <a:cxnLst/>
            <a:rect l="l" t="t" r="r" b="b"/>
            <a:pathLst>
              <a:path w="1247775" h="417195">
                <a:moveTo>
                  <a:pt x="1178159" y="0"/>
                </a:moveTo>
                <a:lnTo>
                  <a:pt x="69449" y="0"/>
                </a:lnTo>
                <a:lnTo>
                  <a:pt x="42416" y="5457"/>
                </a:lnTo>
                <a:lnTo>
                  <a:pt x="20341" y="20341"/>
                </a:lnTo>
                <a:lnTo>
                  <a:pt x="5457" y="42416"/>
                </a:lnTo>
                <a:lnTo>
                  <a:pt x="0" y="69449"/>
                </a:lnTo>
                <a:lnTo>
                  <a:pt x="0" y="347240"/>
                </a:lnTo>
                <a:lnTo>
                  <a:pt x="5457" y="374273"/>
                </a:lnTo>
                <a:lnTo>
                  <a:pt x="20341" y="396348"/>
                </a:lnTo>
                <a:lnTo>
                  <a:pt x="42416" y="411232"/>
                </a:lnTo>
                <a:lnTo>
                  <a:pt x="69449" y="416690"/>
                </a:lnTo>
                <a:lnTo>
                  <a:pt x="1178159" y="416690"/>
                </a:lnTo>
                <a:lnTo>
                  <a:pt x="1205193" y="411232"/>
                </a:lnTo>
                <a:lnTo>
                  <a:pt x="1227268" y="396348"/>
                </a:lnTo>
                <a:lnTo>
                  <a:pt x="1242152" y="374273"/>
                </a:lnTo>
                <a:lnTo>
                  <a:pt x="1247609" y="347240"/>
                </a:lnTo>
                <a:lnTo>
                  <a:pt x="1247609" y="69449"/>
                </a:lnTo>
                <a:lnTo>
                  <a:pt x="1242152" y="42416"/>
                </a:lnTo>
                <a:lnTo>
                  <a:pt x="1227268" y="20341"/>
                </a:lnTo>
                <a:lnTo>
                  <a:pt x="1205193" y="5457"/>
                </a:lnTo>
                <a:lnTo>
                  <a:pt x="1178159" y="0"/>
                </a:lnTo>
                <a:close/>
              </a:path>
            </a:pathLst>
          </a:custGeom>
          <a:solidFill>
            <a:srgbClr val="1873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9914601" y="5775452"/>
            <a:ext cx="986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35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pc="-5" dirty="0">
                <a:solidFill>
                  <a:srgbClr val="FFFFFF"/>
                </a:solidFill>
                <a:latin typeface="Arial MT"/>
                <a:cs typeface="Arial MT"/>
              </a:rPr>
              <a:t>ebGL</a:t>
            </a:r>
            <a:r>
              <a:rPr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endParaRPr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Autoregressive Blank Infilling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125855" y="618363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  <p:pic>
        <p:nvPicPr>
          <p:cNvPr id="3" name="9月11日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8128" y="1017270"/>
            <a:ext cx="9140190" cy="48234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5855" y="982980"/>
            <a:ext cx="1008062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sequence is divided into Part A and B: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A: sequence with masked spans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B: the original span that has been masked in Part A</a:t>
            </a: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8510" y="3192780"/>
            <a:ext cx="8058150" cy="1714500"/>
          </a:xfrm>
          <a:prstGeom prst="rect">
            <a:avLst/>
          </a:prstGeom>
        </p:spPr>
      </p:pic>
      <p:sp>
        <p:nvSpPr>
          <p:cNvPr id="13" name="左大括号 12"/>
          <p:cNvSpPr/>
          <p:nvPr/>
        </p:nvSpPr>
        <p:spPr>
          <a:xfrm rot="16200000">
            <a:off x="5119370" y="2273935"/>
            <a:ext cx="468630" cy="5593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69435" y="5513070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475345" y="4281805"/>
            <a:ext cx="1449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complete</a:t>
            </a: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0081260" y="4281805"/>
            <a:ext cx="1449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unknown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8398510" y="3361055"/>
            <a:ext cx="6985" cy="23571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>
            <p:custDataLst>
              <p:tags r:id="rId5"/>
            </p:custDataLst>
          </p:nvPr>
        </p:nvSpPr>
        <p:spPr>
          <a:xfrm rot="16200000">
            <a:off x="9737725" y="3690620"/>
            <a:ext cx="468630" cy="2760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8971915" y="5513070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</a:t>
            </a: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5855" y="982980"/>
            <a:ext cx="1008062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sequence is divided into Part A and B: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A: sequence with masked spans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B: the original span that has been masked in Part A</a:t>
            </a: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more than one span is masked, they are shuffled in Part B.</a:t>
            </a:r>
          </a:p>
        </p:txBody>
      </p:sp>
      <p:sp>
        <p:nvSpPr>
          <p:cNvPr id="13" name="左大括号 12"/>
          <p:cNvSpPr/>
          <p:nvPr/>
        </p:nvSpPr>
        <p:spPr>
          <a:xfrm rot="16200000">
            <a:off x="3499485" y="2383790"/>
            <a:ext cx="468630" cy="5593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49550" y="5622925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9500870" y="4391660"/>
            <a:ext cx="1229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complete</a:t>
            </a:r>
          </a:p>
        </p:txBody>
      </p:sp>
      <p:sp>
        <p:nvSpPr>
          <p:cNvPr id="16" name="文本框 15"/>
          <p:cNvSpPr txBox="1"/>
          <p:nvPr>
            <p:custDataLst>
              <p:tags r:id="rId3"/>
            </p:custDataLst>
          </p:nvPr>
        </p:nvSpPr>
        <p:spPr>
          <a:xfrm>
            <a:off x="10871200" y="4391660"/>
            <a:ext cx="1229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unknown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6778625" y="3470910"/>
            <a:ext cx="6985" cy="23571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>
            <p:custDataLst>
              <p:tags r:id="rId4"/>
            </p:custDataLst>
          </p:nvPr>
        </p:nvSpPr>
        <p:spPr>
          <a:xfrm rot="16200000">
            <a:off x="9347835" y="2713990"/>
            <a:ext cx="468630" cy="49339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5"/>
            </p:custDataLst>
          </p:nvPr>
        </p:nvSpPr>
        <p:spPr>
          <a:xfrm>
            <a:off x="8783320" y="5513070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24305" y="3470910"/>
            <a:ext cx="4619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 a 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complete unknown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like a </a:t>
            </a: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rolling stone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54405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</a:t>
            </a:r>
          </a:p>
        </p:txBody>
      </p:sp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1685925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7" name="文本框 6"/>
          <p:cNvSpPr txBox="1"/>
          <p:nvPr>
            <p:custDataLst>
              <p:tags r:id="rId7"/>
            </p:custDataLst>
          </p:nvPr>
        </p:nvSpPr>
        <p:spPr>
          <a:xfrm>
            <a:off x="3492500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4224020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like</a:t>
            </a: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955540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2417445" y="4391660"/>
            <a:ext cx="913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</a:p>
        </p:txBody>
      </p:sp>
      <p:sp>
        <p:nvSpPr>
          <p:cNvPr id="20" name="文本框 19"/>
          <p:cNvSpPr txBox="1"/>
          <p:nvPr>
            <p:custDataLst>
              <p:tags r:id="rId11"/>
            </p:custDataLst>
          </p:nvPr>
        </p:nvSpPr>
        <p:spPr>
          <a:xfrm>
            <a:off x="5687060" y="4391660"/>
            <a:ext cx="913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dirty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</a:p>
        </p:txBody>
      </p:sp>
      <p:sp>
        <p:nvSpPr>
          <p:cNvPr id="21" name="文本框 20"/>
          <p:cNvSpPr txBox="1"/>
          <p:nvPr>
            <p:custDataLst>
              <p:tags r:id="rId12"/>
            </p:custDataLst>
          </p:nvPr>
        </p:nvSpPr>
        <p:spPr>
          <a:xfrm>
            <a:off x="7212965" y="4391660"/>
            <a:ext cx="989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rolling</a:t>
            </a: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8455025" y="4391660"/>
            <a:ext cx="989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stone</a:t>
            </a: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Each span in Part B is pretended with [S] as input and attended with [E] as output.</a:t>
            </a:r>
          </a:p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model autoregressively generates Part B - it predicts the next token based on the previous ones.</a:t>
            </a: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68170" y="2007870"/>
            <a:ext cx="8712835" cy="46424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rcRect r="23808"/>
          <a:stretch>
            <a:fillRect/>
          </a:stretch>
        </p:blipFill>
        <p:spPr>
          <a:xfrm>
            <a:off x="1033145" y="1845310"/>
            <a:ext cx="6169660" cy="4406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A tokens can attend to </a:t>
            </a:r>
            <a:r>
              <a:rPr 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themselves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but not B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514590" y="2006600"/>
            <a:ext cx="4180840" cy="3976370"/>
            <a:chOff x="11834" y="3160"/>
            <a:chExt cx="6584" cy="6262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1834" y="3160"/>
              <a:ext cx="6584" cy="6262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6618" y="3980"/>
              <a:ext cx="1532" cy="4763"/>
              <a:chOff x="16633" y="3980"/>
              <a:chExt cx="1532" cy="4763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6633" y="3980"/>
                <a:ext cx="1533" cy="3678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>
                <p:custDataLst>
                  <p:tags r:id="rId6"/>
                </p:custDataLst>
              </p:nvPr>
            </p:nvSpPr>
            <p:spPr>
              <a:xfrm>
                <a:off x="17202" y="7658"/>
                <a:ext cx="96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>
                <p:custDataLst>
                  <p:tags r:id="rId7"/>
                </p:custDataLst>
              </p:nvPr>
            </p:nvSpPr>
            <p:spPr>
              <a:xfrm>
                <a:off x="17648" y="8201"/>
                <a:ext cx="50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Infilling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422910" y="1793875"/>
            <a:ext cx="7724140" cy="42322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 B tokens can attend to </a:t>
            </a:r>
            <a:r>
              <a:rPr 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and their antecedents</a:t>
            </a:r>
            <a:r>
              <a:rPr 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B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212455" y="2013585"/>
            <a:ext cx="3666490" cy="3569970"/>
            <a:chOff x="12933" y="3171"/>
            <a:chExt cx="5774" cy="5622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2933" y="3171"/>
              <a:ext cx="5775" cy="5622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7174" y="3912"/>
              <a:ext cx="1418" cy="4280"/>
              <a:chOff x="16633" y="3980"/>
              <a:chExt cx="1532" cy="4763"/>
            </a:xfrm>
          </p:grpSpPr>
          <p:sp>
            <p:nvSpPr>
              <p:cNvPr id="13" name="矩形 12"/>
              <p:cNvSpPr/>
              <p:nvPr>
                <p:custDataLst>
                  <p:tags r:id="rId7"/>
                </p:custDataLst>
              </p:nvPr>
            </p:nvSpPr>
            <p:spPr>
              <a:xfrm>
                <a:off x="16633" y="3980"/>
                <a:ext cx="1533" cy="3678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8"/>
                </p:custDataLst>
              </p:nvPr>
            </p:nvSpPr>
            <p:spPr>
              <a:xfrm>
                <a:off x="17202" y="7658"/>
                <a:ext cx="96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>
                <p:custDataLst>
                  <p:tags r:id="rId9"/>
                </p:custDataLst>
              </p:nvPr>
            </p:nvSpPr>
            <p:spPr>
              <a:xfrm>
                <a:off x="17648" y="8201"/>
                <a:ext cx="50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Multi-Task Pretraining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通过改变遮盖内容的长度和数量，从而使模型能够基于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natural language understanding, conditional generation, unconditional generation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三类任务进行预训练，实现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三合一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https://www.youtube.com/watch?v=OeTK3ZhTIAk</a:t>
            </a:r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184910" y="227584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Varying the number and lengths of missing spans:</a:t>
            </a:r>
          </a:p>
        </p:txBody>
      </p:sp>
      <p:graphicFrame>
        <p:nvGraphicFramePr>
          <p:cNvPr id="10" name="表格 9"/>
          <p:cNvGraphicFramePr/>
          <p:nvPr>
            <p:custDataLst>
              <p:tags r:id="rId6"/>
            </p:custDataLst>
          </p:nvPr>
        </p:nvGraphicFramePr>
        <p:xfrm>
          <a:off x="1111885" y="3127375"/>
          <a:ext cx="6542405" cy="1577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11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35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5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span length is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highlight>
                          <a:srgbClr val="C0C0C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Mask Language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 1 + </a:t>
                      </a:r>
                      <a:r>
                        <a:rPr lang="en-US" altLang="zh-CN" sz="1600">
                          <a:highlight>
                            <a:srgbClr val="C0C0C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Conditional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highlight>
                            <a:srgbClr val="C0C0C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 1 + text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Unconditional generation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右箭头 16"/>
          <p:cNvSpPr/>
          <p:nvPr/>
        </p:nvSpPr>
        <p:spPr>
          <a:xfrm>
            <a:off x="3594100" y="3179445"/>
            <a:ext cx="673100" cy="241300"/>
          </a:xfrm>
          <a:prstGeom prst="rightArrow">
            <a:avLst/>
          </a:prstGeom>
          <a:solidFill>
            <a:srgbClr val="72B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>
            <p:custDataLst>
              <p:tags r:id="rId7"/>
            </p:custDataLst>
          </p:nvPr>
        </p:nvSpPr>
        <p:spPr>
          <a:xfrm>
            <a:off x="3594100" y="3703320"/>
            <a:ext cx="673100" cy="241300"/>
          </a:xfrm>
          <a:prstGeom prst="rightArrow">
            <a:avLst/>
          </a:prstGeom>
          <a:solidFill>
            <a:srgbClr val="72B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>
            <p:custDataLst>
              <p:tags r:id="rId8"/>
            </p:custDataLst>
          </p:nvPr>
        </p:nvSpPr>
        <p:spPr>
          <a:xfrm>
            <a:off x="3594100" y="4227195"/>
            <a:ext cx="673100" cy="241300"/>
          </a:xfrm>
          <a:prstGeom prst="rightArrow">
            <a:avLst/>
          </a:prstGeom>
          <a:solidFill>
            <a:srgbClr val="72B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Finetuning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NLU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类下游任务统一为完型填空的生成式任务，如对于分类任务，将输入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写成一个填空问题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c(x)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，后将生成的答案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v(y)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映射至标签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46240" y="2498090"/>
            <a:ext cx="5146040" cy="2637155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6"/>
            </p:custDataLst>
          </p:nvPr>
        </p:nvGraphicFramePr>
        <p:xfrm>
          <a:off x="1080135" y="2688590"/>
          <a:ext cx="5685790" cy="2451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8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70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49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Coronet has the best lines of all day cruisers.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Template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{Input}. It is really [MASK]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69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Cloze question c(x)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Coronet has the best lines of all day cruisers. It is really [MASK]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Answer v(y)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>
                <a:solidFill>
                  <a:schemeClr val="tx1"/>
                </a:solidFill>
              </a:rPr>
              <a:t>2</a:t>
            </a:fld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课程介绍</a:t>
            </a:r>
          </a:p>
        </p:txBody>
      </p:sp>
      <p:sp>
        <p:nvSpPr>
          <p:cNvPr id="12" name="文本框 11"/>
          <p:cNvSpPr txBox="1"/>
          <p:nvPr>
            <p:custDataLst>
              <p:tags r:id="rId4"/>
            </p:custDataLst>
          </p:nvPr>
        </p:nvSpPr>
        <p:spPr>
          <a:xfrm>
            <a:off x="1081095" y="2141520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紧跟技术热点，解构前沿如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ChatGLM2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LLaMA2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等大模型技术</a:t>
            </a:r>
          </a:p>
        </p:txBody>
      </p: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2227871" y="2078873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泪滴形 14"/>
          <p:cNvSpPr/>
          <p:nvPr>
            <p:custDataLst>
              <p:tags r:id="rId6"/>
            </p:custDataLst>
          </p:nvPr>
        </p:nvSpPr>
        <p:spPr>
          <a:xfrm flipH="1">
            <a:off x="4361907" y="1546959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泪滴形 15"/>
          <p:cNvSpPr/>
          <p:nvPr>
            <p:custDataLst>
              <p:tags r:id="rId7"/>
            </p:custDataLst>
          </p:nvPr>
        </p:nvSpPr>
        <p:spPr>
          <a:xfrm>
            <a:off x="6258700" y="1546959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泪滴形 30"/>
          <p:cNvSpPr/>
          <p:nvPr>
            <p:custDataLst>
              <p:tags r:id="rId8"/>
            </p:custDataLst>
          </p:nvPr>
        </p:nvSpPr>
        <p:spPr>
          <a:xfrm>
            <a:off x="6259280" y="3343982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泪滴形 31"/>
          <p:cNvSpPr/>
          <p:nvPr>
            <p:custDataLst>
              <p:tags r:id="rId9"/>
            </p:custDataLst>
          </p:nvPr>
        </p:nvSpPr>
        <p:spPr>
          <a:xfrm rot="2700000" flipH="1">
            <a:off x="5310884" y="5051675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1266134" y="3495956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r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丰富师资力量</a:t>
            </a: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1081095" y="3938541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来自学术圈、企业以及外部开发者等各领域专家，从理论、实践应用进行多维度解读</a:t>
            </a:r>
          </a:p>
        </p:txBody>
      </p:sp>
      <p:cxnSp>
        <p:nvCxnSpPr>
          <p:cNvPr id="20" name="直接箭头连接符 19"/>
          <p:cNvCxnSpPr/>
          <p:nvPr>
            <p:custDataLst>
              <p:tags r:id="rId12"/>
            </p:custDataLst>
          </p:nvPr>
        </p:nvCxnSpPr>
        <p:spPr>
          <a:xfrm>
            <a:off x="2227871" y="3875895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>
            <p:custDataLst>
              <p:tags r:id="rId13"/>
            </p:custDataLst>
          </p:nvPr>
        </p:nvSpPr>
        <p:spPr>
          <a:xfrm>
            <a:off x="2223231" y="5203649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r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助力华为</a:t>
            </a:r>
            <a:r>
              <a:rPr lang="en-US" altLang="zh-CN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ICT</a:t>
            </a:r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大赛</a:t>
            </a:r>
          </a:p>
        </p:txBody>
      </p:sp>
      <p:sp>
        <p:nvSpPr>
          <p:cNvPr id="54" name="文本框 53"/>
          <p:cNvSpPr txBox="1"/>
          <p:nvPr>
            <p:custDataLst>
              <p:tags r:id="rId14"/>
            </p:custDataLst>
          </p:nvPr>
        </p:nvSpPr>
        <p:spPr>
          <a:xfrm>
            <a:off x="2038192" y="5646234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课程作为第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8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届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ICT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大赛赋能课程，助力各位选手在比赛中取得优异成绩</a:t>
            </a:r>
          </a:p>
        </p:txBody>
      </p:sp>
      <p:cxnSp>
        <p:nvCxnSpPr>
          <p:cNvPr id="55" name="直接箭头连接符 54"/>
          <p:cNvCxnSpPr/>
          <p:nvPr>
            <p:custDataLst>
              <p:tags r:id="rId15"/>
            </p:custDataLst>
          </p:nvPr>
        </p:nvCxnSpPr>
        <p:spPr>
          <a:xfrm>
            <a:off x="3184968" y="5583588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 flipH="1">
            <a:off x="8041801" y="1698355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l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保姆级教程</a:t>
            </a: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 flipH="1">
            <a:off x="8041801" y="2140940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手把手教你如何构建大模型，带你走通大模型开发到应用全流程</a:t>
            </a:r>
          </a:p>
        </p:txBody>
      </p:sp>
      <p:cxnSp>
        <p:nvCxnSpPr>
          <p:cNvPr id="23" name="直接箭头连接符 22"/>
          <p:cNvCxnSpPr/>
          <p:nvPr>
            <p:custDataLst>
              <p:tags r:id="rId18"/>
            </p:custDataLst>
          </p:nvPr>
        </p:nvCxnSpPr>
        <p:spPr>
          <a:xfrm flipH="1">
            <a:off x="8139251" y="2078293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>
            <p:custDataLst>
              <p:tags r:id="rId19"/>
            </p:custDataLst>
          </p:nvPr>
        </p:nvSpPr>
        <p:spPr>
          <a:xfrm flipH="1">
            <a:off x="8041801" y="3495377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l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免费学习资源</a:t>
            </a:r>
          </a:p>
        </p:txBody>
      </p:sp>
      <p:sp>
        <p:nvSpPr>
          <p:cNvPr id="63" name="文本框 62"/>
          <p:cNvSpPr txBox="1"/>
          <p:nvPr>
            <p:custDataLst>
              <p:tags r:id="rId20"/>
            </p:custDataLst>
          </p:nvPr>
        </p:nvSpPr>
        <p:spPr>
          <a:xfrm flipH="1">
            <a:off x="8041801" y="3937962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课程全程免费，课件即代码完全对外开源</a:t>
            </a:r>
          </a:p>
        </p:txBody>
      </p:sp>
      <p:cxnSp>
        <p:nvCxnSpPr>
          <p:cNvPr id="64" name="直接箭头连接符 63"/>
          <p:cNvCxnSpPr/>
          <p:nvPr>
            <p:custDataLst>
              <p:tags r:id="rId21"/>
            </p:custDataLst>
          </p:nvPr>
        </p:nvCxnSpPr>
        <p:spPr>
          <a:xfrm flipH="1">
            <a:off x="8139251" y="3875315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菱形 69"/>
          <p:cNvSpPr/>
          <p:nvPr>
            <p:custDataLst>
              <p:tags r:id="rId22"/>
            </p:custDataLst>
          </p:nvPr>
        </p:nvSpPr>
        <p:spPr>
          <a:xfrm>
            <a:off x="5832938" y="3003487"/>
            <a:ext cx="491889" cy="491889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 descr="343435383038363b343532323339383bd6b4d0d0cad6b6ce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/>
          <a:stretch>
            <a:fillRect/>
          </a:stretch>
        </p:blipFill>
        <p:spPr>
          <a:xfrm>
            <a:off x="6706796" y="3791497"/>
            <a:ext cx="641545" cy="6415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5" name="图片 24" descr="343435383038363b343532323338393bbacfd7f7bbfad6c6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>
            <a:fillRect/>
          </a:stretch>
        </p:blipFill>
        <p:spPr>
          <a:xfrm>
            <a:off x="5712575" y="5453366"/>
            <a:ext cx="733194" cy="73319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图片 26" descr="343435383036303b343532343134393bcdb7c4d4b7e7b1a9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rcRect/>
          <a:stretch>
            <a:fillRect/>
          </a:stretch>
        </p:blipFill>
        <p:spPr>
          <a:xfrm>
            <a:off x="6684174" y="1972433"/>
            <a:ext cx="685629" cy="68562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8" name="图片 27" descr="343435383036303b343532343136323bcfeec4bfc9fac3fcd6dcc6da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4801301" y="1986354"/>
            <a:ext cx="657787" cy="65778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48" name="组合 47"/>
          <p:cNvGrpSpPr/>
          <p:nvPr/>
        </p:nvGrpSpPr>
        <p:grpSpPr>
          <a:xfrm>
            <a:off x="4361760" y="3344082"/>
            <a:ext cx="1536271" cy="1536271"/>
            <a:chOff x="6011" y="3563"/>
            <a:chExt cx="2720" cy="2720"/>
          </a:xfrm>
        </p:grpSpPr>
        <p:sp>
          <p:nvSpPr>
            <p:cNvPr id="17" name="泪滴形 16"/>
            <p:cNvSpPr/>
            <p:nvPr>
              <p:custDataLst>
                <p:tags r:id="rId30"/>
              </p:custDataLst>
            </p:nvPr>
          </p:nvSpPr>
          <p:spPr>
            <a:xfrm flipH="1">
              <a:off x="6011" y="3563"/>
              <a:ext cx="2721" cy="2721"/>
            </a:xfrm>
            <a:prstGeom prst="teardrop">
              <a:avLst/>
            </a:prstGeom>
            <a:gradFill>
              <a:gsLst>
                <a:gs pos="51000">
                  <a:schemeClr val="accent4">
                    <a:lumMod val="60000"/>
                    <a:lumOff val="40000"/>
                  </a:schemeClr>
                </a:gs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5" name="图片 4" descr="343435383234323b333633323432333b4eba"/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6652" y="4071"/>
              <a:ext cx="1440" cy="144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sp>
        <p:nvSpPr>
          <p:cNvPr id="49" name="文本框 48"/>
          <p:cNvSpPr txBox="1"/>
          <p:nvPr>
            <p:custDataLst>
              <p:tags r:id="rId27"/>
            </p:custDataLst>
          </p:nvPr>
        </p:nvSpPr>
        <p:spPr>
          <a:xfrm flipH="1">
            <a:off x="2227580" y="1713865"/>
            <a:ext cx="1974850" cy="36449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lstStyle/>
          <a:p>
            <a:pPr algn="l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前沿技术解读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1139508" y="897255"/>
            <a:ext cx="9917430" cy="359410"/>
            <a:chOff x="1543" y="1270"/>
            <a:chExt cx="15618" cy="566"/>
          </a:xfrm>
        </p:grpSpPr>
        <p:sp>
          <p:nvSpPr>
            <p:cNvPr id="51" name="圆角矩形 50"/>
            <p:cNvSpPr/>
            <p:nvPr/>
          </p:nvSpPr>
          <p:spPr>
            <a:xfrm>
              <a:off x="1543" y="1270"/>
              <a:ext cx="4967" cy="56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大模型专题第二期课程</a:t>
              </a:r>
            </a:p>
          </p:txBody>
        </p:sp>
        <p:sp>
          <p:nvSpPr>
            <p:cNvPr id="52" name="圆角矩形 51"/>
            <p:cNvSpPr/>
            <p:nvPr>
              <p:custDataLst>
                <p:tags r:id="rId28"/>
              </p:custDataLst>
            </p:nvPr>
          </p:nvSpPr>
          <p:spPr>
            <a:xfrm>
              <a:off x="6869" y="1270"/>
              <a:ext cx="4967" cy="56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/>
                <a:t>b</a:t>
              </a:r>
              <a:r>
                <a:rPr lang="zh-CN" altLang="en-US" sz="1600"/>
                <a:t>站</a:t>
              </a:r>
              <a:r>
                <a:rPr lang="en-US" altLang="zh-CN" sz="1600"/>
                <a:t>MindSpore</a:t>
              </a:r>
              <a:r>
                <a:rPr lang="zh-CN" altLang="en-US" sz="1600"/>
                <a:t>官方直播间</a:t>
              </a:r>
            </a:p>
          </p:txBody>
        </p:sp>
        <p:sp>
          <p:nvSpPr>
            <p:cNvPr id="56" name="圆角矩形 55"/>
            <p:cNvSpPr/>
            <p:nvPr>
              <p:custDataLst>
                <p:tags r:id="rId29"/>
              </p:custDataLst>
            </p:nvPr>
          </p:nvSpPr>
          <p:spPr>
            <a:xfrm>
              <a:off x="12195" y="1270"/>
              <a:ext cx="4967" cy="56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/>
                <a:t>双周六</a:t>
              </a:r>
              <a:r>
                <a:rPr lang="en-US" altLang="zh-CN" sz="1600"/>
                <a:t> 14</a:t>
              </a:r>
              <a:r>
                <a:rPr lang="zh-CN" altLang="en-US" sz="1600"/>
                <a:t>：</a:t>
              </a:r>
              <a:r>
                <a:rPr lang="en-US" altLang="zh-CN" sz="1600"/>
                <a:t>00-15</a:t>
              </a:r>
              <a:r>
                <a:rPr lang="zh-CN" altLang="en-US" sz="1600"/>
                <a:t>：</a:t>
              </a:r>
              <a:r>
                <a:rPr lang="en-US" altLang="zh-CN" sz="1600"/>
                <a:t>30</a:t>
              </a:r>
            </a:p>
          </p:txBody>
        </p:sp>
      </p:grp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55AB2B7-A4A4-4D98-B6C3-5C414CB3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5" y="777738"/>
            <a:ext cx="7455283" cy="53025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7EC39A7-13FA-47A8-BD7E-8F5C2168912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LLM Reversal Curse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B93BF9-4D92-40E2-9D8C-82C7012B6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5651" y="1194387"/>
            <a:ext cx="3702240" cy="42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53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 Positional Encoding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2D Positional Encoding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模型输入的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ids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分为两种，从而使得模型可以学习到片段生成的长度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085965" y="2273935"/>
            <a:ext cx="4692015" cy="3324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4910" y="1915160"/>
            <a:ext cx="6096000" cy="31794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 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Part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的绝对位置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开始排列</a:t>
            </a: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：每一个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[MASK]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的位置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3440"/>
              </a:lnSpc>
              <a:buFont typeface="Arial" panose="020B0604020202020204" pitchFamily="34" charset="0"/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 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intra-span position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masked span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内部的相对位置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：每个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span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开始排列</a:t>
            </a: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2D Positional Encoding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代码实现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https://github.com/mindspore-lab/mindnlp/blob/master/mindnlp/models/glm/chatglm.py 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72385" y="1162050"/>
            <a:ext cx="7188200" cy="45339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4306" y="96012"/>
            <a:ext cx="6121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Microsoft YaHei UI"/>
                <a:cs typeface="Microsoft YaHei UI"/>
              </a:rPr>
              <a:t>大模型训练最大挑战：训练稳定性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782" y="3796324"/>
            <a:ext cx="5900846" cy="2298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3404" y="3773102"/>
            <a:ext cx="5476232" cy="23047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5864" y="975868"/>
            <a:ext cx="11501755" cy="2014013"/>
          </a:xfrm>
          <a:prstGeom prst="rect">
            <a:avLst/>
          </a:prstGeom>
        </p:spPr>
        <p:txBody>
          <a:bodyPr vert="horz" wrap="square" lIns="0" tIns="183515" rIns="0" bIns="0" rtlCol="0">
            <a:spAutoFit/>
          </a:bodyPr>
          <a:lstStyle/>
          <a:p>
            <a:pPr marL="460375" indent="-447675">
              <a:spcBef>
                <a:spcPts val="1445"/>
              </a:spcBef>
              <a:buFont typeface="Wingdings"/>
              <a:buChar char=""/>
              <a:tabLst>
                <a:tab pos="460375" algn="l"/>
              </a:tabLst>
            </a:pPr>
            <a:r>
              <a:rPr sz="2400" dirty="0">
                <a:latin typeface="Microsoft YaHei UI"/>
                <a:cs typeface="Microsoft YaHei UI"/>
              </a:rPr>
              <a:t>权衡利弊：训练稳定性（高精度低效）还是训练效率（低精度高效）</a:t>
            </a:r>
            <a:endParaRPr sz="2400">
              <a:latin typeface="Microsoft YaHei UI"/>
              <a:cs typeface="Microsoft YaHei UI"/>
            </a:endParaRPr>
          </a:p>
          <a:p>
            <a:pPr marL="460375" indent="-447675">
              <a:spcBef>
                <a:spcPts val="1340"/>
              </a:spcBef>
              <a:buFont typeface="Wingdings"/>
              <a:buChar char=""/>
              <a:tabLst>
                <a:tab pos="460375" algn="l"/>
              </a:tabLst>
            </a:pPr>
            <a:r>
              <a:rPr sz="2400" dirty="0">
                <a:latin typeface="Microsoft YaHei UI"/>
                <a:cs typeface="Microsoft YaHei UI"/>
              </a:rPr>
              <a:t>目前已开源训练过程大模型的解决方案</a:t>
            </a:r>
            <a:endParaRPr sz="2400">
              <a:latin typeface="Microsoft YaHei UI"/>
              <a:cs typeface="Microsoft YaHei UI"/>
            </a:endParaRPr>
          </a:p>
          <a:p>
            <a:pPr marL="812800" lvl="1" indent="-342900">
              <a:spcBef>
                <a:spcPts val="1240"/>
              </a:spcBef>
              <a:buFont typeface="Wingdings"/>
              <a:buChar char=""/>
              <a:tabLst>
                <a:tab pos="812800" algn="l"/>
              </a:tabLst>
            </a:pPr>
            <a:r>
              <a:rPr sz="2000" b="1" spc="-5" dirty="0">
                <a:latin typeface="Microsoft YaHei UI"/>
                <a:cs typeface="Microsoft YaHei UI"/>
              </a:rPr>
              <a:t>FB</a:t>
            </a:r>
            <a:r>
              <a:rPr sz="2000" b="1" spc="-80" dirty="0">
                <a:latin typeface="Microsoft YaHei UI"/>
                <a:cs typeface="Microsoft YaHei UI"/>
              </a:rPr>
              <a:t> </a:t>
            </a:r>
            <a:r>
              <a:rPr sz="2000" b="1" spc="-5" dirty="0">
                <a:latin typeface="Microsoft YaHei UI"/>
                <a:cs typeface="Microsoft YaHei UI"/>
              </a:rPr>
              <a:t>OPT-175B</a:t>
            </a:r>
            <a:r>
              <a:rPr sz="2000" spc="-5" dirty="0">
                <a:latin typeface="Microsoft YaHei UI"/>
                <a:cs typeface="Microsoft YaHei UI"/>
              </a:rPr>
              <a:t>：</a:t>
            </a:r>
            <a:r>
              <a:rPr sz="2000" dirty="0">
                <a:latin typeface="Microsoft YaHei UI"/>
                <a:cs typeface="Microsoft YaHei UI"/>
              </a:rPr>
              <a:t>训练崩溃时反复调整学习率</a:t>
            </a:r>
            <a:r>
              <a:rPr sz="2000" spc="-5" dirty="0">
                <a:latin typeface="Microsoft YaHei UI"/>
                <a:cs typeface="Microsoft YaHei UI"/>
              </a:rPr>
              <a:t>/</a:t>
            </a:r>
            <a:r>
              <a:rPr sz="2000" dirty="0">
                <a:latin typeface="Microsoft YaHei UI"/>
                <a:cs typeface="Microsoft YaHei UI"/>
              </a:rPr>
              <a:t>跳过数据（权宜之计，损失性能）</a:t>
            </a:r>
            <a:endParaRPr sz="2000">
              <a:latin typeface="Microsoft YaHei UI"/>
              <a:cs typeface="Microsoft YaHei UI"/>
            </a:endParaRPr>
          </a:p>
          <a:p>
            <a:pPr marL="812800" lvl="1" indent="-342900">
              <a:spcBef>
                <a:spcPts val="1225"/>
              </a:spcBef>
              <a:buFont typeface="Wingdings"/>
              <a:buChar char=""/>
              <a:tabLst>
                <a:tab pos="812800" algn="l"/>
              </a:tabLst>
            </a:pPr>
            <a:r>
              <a:rPr sz="2000" b="1" dirty="0">
                <a:latin typeface="Microsoft YaHei UI"/>
                <a:cs typeface="Microsoft YaHei UI"/>
              </a:rPr>
              <a:t>HF</a:t>
            </a:r>
            <a:r>
              <a:rPr sz="2000" b="1" spc="-15" dirty="0">
                <a:latin typeface="Microsoft YaHei UI"/>
                <a:cs typeface="Microsoft YaHei UI"/>
              </a:rPr>
              <a:t> </a:t>
            </a:r>
            <a:r>
              <a:rPr sz="2000" b="1" spc="-20" dirty="0">
                <a:latin typeface="Microsoft YaHei UI"/>
                <a:cs typeface="Microsoft YaHei UI"/>
              </a:rPr>
              <a:t>BLOOM </a:t>
            </a:r>
            <a:r>
              <a:rPr sz="2000" b="1" spc="-5" dirty="0">
                <a:latin typeface="Microsoft YaHei UI"/>
                <a:cs typeface="Microsoft YaHei UI"/>
              </a:rPr>
              <a:t>176B</a:t>
            </a:r>
            <a:r>
              <a:rPr sz="2000" spc="-5" dirty="0">
                <a:latin typeface="Microsoft YaHei UI"/>
                <a:cs typeface="Microsoft YaHei UI"/>
              </a:rPr>
              <a:t>：embedding norm</a:t>
            </a:r>
            <a:r>
              <a:rPr sz="2000" dirty="0">
                <a:latin typeface="Microsoft YaHei UI"/>
                <a:cs typeface="Microsoft YaHei UI"/>
              </a:rPr>
              <a:t>和</a:t>
            </a:r>
            <a:r>
              <a:rPr sz="2000" spc="-5" dirty="0">
                <a:latin typeface="Microsoft YaHei UI"/>
                <a:cs typeface="Microsoft YaHei UI"/>
              </a:rPr>
              <a:t>BF16（</a:t>
            </a:r>
            <a:r>
              <a:rPr sz="2000" dirty="0">
                <a:latin typeface="Microsoft YaHei UI"/>
                <a:cs typeface="Microsoft YaHei UI"/>
              </a:rPr>
              <a:t>损失性能，有限适配平台）</a:t>
            </a:r>
            <a:endParaRPr sz="20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78699" y="6592316"/>
            <a:ext cx="252285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5" dirty="0">
                <a:latin typeface="Arial MT"/>
                <a:cs typeface="Arial MT"/>
              </a:rPr>
              <a:t>Sources: OPT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/</a:t>
            </a:r>
            <a:r>
              <a:rPr sz="1200" spc="-5" dirty="0">
                <a:latin typeface="Arial MT"/>
                <a:cs typeface="Arial MT"/>
              </a:rPr>
              <a:t> BLOOM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/</a:t>
            </a:r>
            <a:r>
              <a:rPr sz="1200" spc="-5" dirty="0">
                <a:latin typeface="Arial MT"/>
                <a:cs typeface="Arial MT"/>
              </a:rPr>
              <a:t> GLM-130B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3588" y="59436"/>
            <a:ext cx="49231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Microsoft YaHei UI"/>
                <a:cs typeface="Microsoft YaHei UI"/>
              </a:rPr>
              <a:t>GLM</a:t>
            </a:r>
            <a:r>
              <a:rPr sz="2800" dirty="0">
                <a:latin typeface="Microsoft YaHei UI"/>
                <a:cs typeface="Microsoft YaHei UI"/>
              </a:rPr>
              <a:t>-</a:t>
            </a:r>
            <a:r>
              <a:rPr sz="2800" spc="-5" dirty="0">
                <a:latin typeface="Microsoft YaHei UI"/>
                <a:cs typeface="Microsoft YaHei UI"/>
              </a:rPr>
              <a:t>130</a:t>
            </a:r>
            <a:r>
              <a:rPr sz="2800" spc="5" dirty="0">
                <a:latin typeface="Microsoft YaHei UI"/>
                <a:cs typeface="Microsoft YaHei UI"/>
              </a:rPr>
              <a:t>B</a:t>
            </a:r>
            <a:r>
              <a:rPr sz="2800" dirty="0">
                <a:latin typeface="Microsoft YaHei UI"/>
                <a:cs typeface="Microsoft YaHei UI"/>
              </a:rPr>
              <a:t>：稳定训练方法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120" y="1173987"/>
            <a:ext cx="848233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indent="-447675">
              <a:spcBef>
                <a:spcPts val="100"/>
              </a:spcBef>
              <a:buFont typeface="Wingdings"/>
              <a:buChar char=""/>
              <a:tabLst>
                <a:tab pos="460375" algn="l"/>
              </a:tabLst>
            </a:pPr>
            <a:r>
              <a:rPr sz="2400" spc="-5" dirty="0">
                <a:latin typeface="Microsoft YaHei UI"/>
                <a:cs typeface="Microsoft YaHei UI"/>
              </a:rPr>
              <a:t>Attention</a:t>
            </a:r>
            <a:r>
              <a:rPr sz="2400" spc="-15" dirty="0">
                <a:latin typeface="Microsoft YaHei UI"/>
                <a:cs typeface="Microsoft YaHei UI"/>
              </a:rPr>
              <a:t> </a:t>
            </a:r>
            <a:r>
              <a:rPr sz="2400" spc="-5" dirty="0">
                <a:latin typeface="Microsoft YaHei UI"/>
                <a:cs typeface="Microsoft YaHei UI"/>
              </a:rPr>
              <a:t>score</a:t>
            </a:r>
            <a:r>
              <a:rPr sz="2400" spc="-20" dirty="0">
                <a:latin typeface="Microsoft YaHei UI"/>
                <a:cs typeface="Microsoft YaHei UI"/>
              </a:rPr>
              <a:t> </a:t>
            </a:r>
            <a:r>
              <a:rPr sz="2400" dirty="0">
                <a:latin typeface="Microsoft YaHei UI"/>
                <a:cs typeface="Microsoft YaHei UI"/>
              </a:rPr>
              <a:t>层</a:t>
            </a:r>
            <a:r>
              <a:rPr sz="2400" spc="-5" dirty="0">
                <a:latin typeface="Microsoft YaHei UI"/>
                <a:cs typeface="Microsoft YaHei UI"/>
              </a:rPr>
              <a:t>：Softmax</a:t>
            </a:r>
            <a:r>
              <a:rPr sz="2400" spc="-10" dirty="0">
                <a:latin typeface="Microsoft YaHei UI"/>
                <a:cs typeface="Microsoft YaHei UI"/>
              </a:rPr>
              <a:t> </a:t>
            </a:r>
            <a:r>
              <a:rPr sz="2400" dirty="0">
                <a:latin typeface="Microsoft YaHei UI"/>
                <a:cs typeface="Microsoft YaHei UI"/>
              </a:rPr>
              <a:t>in</a:t>
            </a:r>
            <a:r>
              <a:rPr sz="2400" spc="-10" dirty="0">
                <a:latin typeface="Microsoft YaHei UI"/>
                <a:cs typeface="Microsoft YaHei UI"/>
              </a:rPr>
              <a:t> </a:t>
            </a:r>
            <a:r>
              <a:rPr sz="2400" spc="-5" dirty="0">
                <a:latin typeface="Microsoft YaHei UI"/>
                <a:cs typeface="Microsoft YaHei UI"/>
              </a:rPr>
              <a:t>32</a:t>
            </a:r>
            <a:r>
              <a:rPr sz="2400" spc="-20" dirty="0">
                <a:latin typeface="Microsoft YaHei UI"/>
                <a:cs typeface="Microsoft YaHei UI"/>
              </a:rPr>
              <a:t> </a:t>
            </a:r>
            <a:r>
              <a:rPr sz="2400" dirty="0">
                <a:latin typeface="Microsoft YaHei UI"/>
                <a:cs typeface="Microsoft YaHei UI"/>
              </a:rPr>
              <a:t>避免上下溢出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120" y="2545587"/>
            <a:ext cx="8324850" cy="11387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indent="-447675">
              <a:spcBef>
                <a:spcPts val="100"/>
              </a:spcBef>
              <a:buFont typeface="Wingdings"/>
              <a:buChar char=""/>
              <a:tabLst>
                <a:tab pos="460375" algn="l"/>
              </a:tabLst>
            </a:pPr>
            <a:r>
              <a:rPr sz="2400" dirty="0">
                <a:latin typeface="Microsoft YaHei UI"/>
                <a:cs typeface="Microsoft YaHei UI"/>
              </a:rPr>
              <a:t>调小</a:t>
            </a:r>
            <a:r>
              <a:rPr sz="2400" spc="-50" dirty="0">
                <a:latin typeface="Microsoft YaHei UI"/>
                <a:cs typeface="Microsoft YaHei UI"/>
              </a:rPr>
              <a:t> </a:t>
            </a:r>
            <a:r>
              <a:rPr sz="2400" spc="-5" dirty="0">
                <a:latin typeface="Microsoft YaHei UI"/>
                <a:cs typeface="Microsoft YaHei UI"/>
              </a:rPr>
              <a:t>Embedding</a:t>
            </a:r>
            <a:r>
              <a:rPr sz="2400" spc="-50" dirty="0">
                <a:latin typeface="Microsoft YaHei UI"/>
                <a:cs typeface="Microsoft YaHei UI"/>
              </a:rPr>
              <a:t> </a:t>
            </a:r>
            <a:r>
              <a:rPr sz="2400" dirty="0">
                <a:latin typeface="Microsoft YaHei UI"/>
                <a:cs typeface="Microsoft YaHei UI"/>
              </a:rPr>
              <a:t>层梯度，缓解前期梯度爆炸问题</a:t>
            </a:r>
          </a:p>
          <a:p>
            <a:pPr marL="3494404" marR="631825" indent="-914400">
              <a:lnSpc>
                <a:spcPts val="2090"/>
              </a:lnSpc>
              <a:spcBef>
                <a:spcPts val="1680"/>
              </a:spcBef>
            </a:pPr>
            <a:r>
              <a:rPr sz="1600" spc="-5" dirty="0">
                <a:solidFill>
                  <a:srgbClr val="474747"/>
                </a:solidFill>
                <a:latin typeface="Yu Gothic"/>
                <a:cs typeface="Yu Gothic"/>
              </a:rPr>
              <a:t>word_embedding 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= </a:t>
            </a:r>
            <a:r>
              <a:rPr sz="1600" spc="-5" dirty="0">
                <a:solidFill>
                  <a:srgbClr val="474747"/>
                </a:solidFill>
                <a:latin typeface="Yu Gothic"/>
                <a:cs typeface="Yu Gothic"/>
              </a:rPr>
              <a:t>word_embedding </a:t>
            </a:r>
            <a:r>
              <a:rPr sz="1600" spc="5" dirty="0">
                <a:solidFill>
                  <a:srgbClr val="89DDFF"/>
                </a:solidFill>
                <a:latin typeface="Yu Gothic"/>
                <a:cs typeface="Yu Gothic"/>
              </a:rPr>
              <a:t>* </a:t>
            </a:r>
            <a:r>
              <a:rPr sz="1600" dirty="0">
                <a:latin typeface="Yu Gothic"/>
                <a:cs typeface="Yu Gothic"/>
              </a:rPr>
              <a:t>alpha 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+ </a:t>
            </a:r>
            <a:r>
              <a:rPr sz="1600" dirty="0">
                <a:solidFill>
                  <a:srgbClr val="89DDFF"/>
                </a:solidFill>
                <a:latin typeface="Yu Gothic"/>
                <a:cs typeface="Yu Gothic"/>
              </a:rPr>
              <a:t> </a:t>
            </a:r>
            <a:r>
              <a:rPr sz="1600" spc="-5" dirty="0">
                <a:solidFill>
                  <a:srgbClr val="474747"/>
                </a:solidFill>
                <a:latin typeface="Yu Gothic"/>
                <a:cs typeface="Yu Gothic"/>
              </a:rPr>
              <a:t>word_embedding</a:t>
            </a:r>
            <a:r>
              <a:rPr sz="1600" dirty="0">
                <a:solidFill>
                  <a:srgbClr val="474747"/>
                </a:solidFill>
                <a:latin typeface="Yu Gothic"/>
                <a:cs typeface="Yu Gothic"/>
              </a:rPr>
              <a:t> 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.</a:t>
            </a:r>
            <a:r>
              <a:rPr sz="1600" spc="-5" dirty="0">
                <a:solidFill>
                  <a:srgbClr val="82AAFF"/>
                </a:solidFill>
                <a:latin typeface="Yu Gothic"/>
                <a:cs typeface="Yu Gothic"/>
              </a:rPr>
              <a:t>detach</a:t>
            </a:r>
            <a:r>
              <a:rPr sz="1600" spc="-5" dirty="0">
                <a:solidFill>
                  <a:srgbClr val="F78C6C"/>
                </a:solidFill>
                <a:latin typeface="Yu Gothic"/>
                <a:cs typeface="Yu Gothic"/>
              </a:rPr>
              <a:t>() </a:t>
            </a:r>
            <a:r>
              <a:rPr sz="1600" spc="5" dirty="0">
                <a:solidFill>
                  <a:srgbClr val="89DDFF"/>
                </a:solidFill>
                <a:latin typeface="Yu Gothic"/>
                <a:cs typeface="Yu Gothic"/>
              </a:rPr>
              <a:t>*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 </a:t>
            </a:r>
            <a:r>
              <a:rPr sz="1600" spc="-5" dirty="0">
                <a:solidFill>
                  <a:srgbClr val="F78C6C"/>
                </a:solidFill>
                <a:latin typeface="Yu Gothic"/>
                <a:cs typeface="Yu Gothic"/>
              </a:rPr>
              <a:t>(1 </a:t>
            </a:r>
            <a:r>
              <a:rPr sz="1600" dirty="0">
                <a:solidFill>
                  <a:srgbClr val="89DDFF"/>
                </a:solidFill>
                <a:latin typeface="Yu Gothic"/>
                <a:cs typeface="Yu Gothic"/>
              </a:rPr>
              <a:t>‒</a:t>
            </a:r>
            <a:r>
              <a:rPr sz="1600" spc="-5" dirty="0">
                <a:solidFill>
                  <a:srgbClr val="89DDFF"/>
                </a:solidFill>
                <a:latin typeface="Yu Gothic"/>
                <a:cs typeface="Yu Gothic"/>
              </a:rPr>
              <a:t> </a:t>
            </a:r>
            <a:r>
              <a:rPr sz="1600" spc="-5" dirty="0">
                <a:latin typeface="Yu Gothic"/>
                <a:cs typeface="Yu Gothic"/>
              </a:rPr>
              <a:t>alpha</a:t>
            </a:r>
            <a:r>
              <a:rPr sz="1600" spc="-5" dirty="0">
                <a:solidFill>
                  <a:srgbClr val="F78C6C"/>
                </a:solidFill>
                <a:latin typeface="Yu Gothic"/>
                <a:cs typeface="Yu Gothic"/>
              </a:rPr>
              <a:t>)</a:t>
            </a:r>
            <a:endParaRPr sz="1600" dirty="0">
              <a:latin typeface="Yu Gothic"/>
              <a:cs typeface="Yu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4116" y="4590735"/>
            <a:ext cx="7728518" cy="181484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9789" y="4467153"/>
            <a:ext cx="3544736" cy="228305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5313025" y="4098035"/>
            <a:ext cx="549592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C00000"/>
                </a:solidFill>
                <a:latin typeface="Yu Gothic"/>
                <a:cs typeface="Yu Gothic"/>
              </a:rPr>
              <a:t>Embedding</a:t>
            </a:r>
            <a:r>
              <a:rPr sz="1400" b="1" spc="-50" dirty="0">
                <a:solidFill>
                  <a:srgbClr val="C00000"/>
                </a:solidFill>
                <a:latin typeface="Yu Gothic"/>
                <a:cs typeface="Yu Gothic"/>
              </a:rPr>
              <a:t> 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层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梯度存在数量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级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上的差异，⼤模型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测试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上有效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稳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定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训练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72465" y="4098035"/>
            <a:ext cx="409130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C00000"/>
                </a:solidFill>
                <a:latin typeface="Yu Gothic"/>
                <a:cs typeface="Yu Gothic"/>
              </a:rPr>
              <a:t>Attention</a:t>
            </a:r>
            <a:r>
              <a:rPr sz="1400" b="1" spc="-20" dirty="0">
                <a:solidFill>
                  <a:srgbClr val="C00000"/>
                </a:solidFill>
                <a:latin typeface="Yu Gothic"/>
                <a:cs typeface="Yu Gothic"/>
              </a:rPr>
              <a:t> 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层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的分数分布很容易超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过</a:t>
            </a:r>
            <a:r>
              <a:rPr sz="1400" b="1" spc="-35" dirty="0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sz="1400" b="1" spc="-5" dirty="0">
                <a:solidFill>
                  <a:srgbClr val="C00000"/>
                </a:solidFill>
                <a:latin typeface="Yu Gothic"/>
                <a:cs typeface="Yu Gothic"/>
              </a:rPr>
              <a:t>FP16</a:t>
            </a:r>
            <a:r>
              <a:rPr sz="1400" b="1" spc="-20" dirty="0">
                <a:solidFill>
                  <a:srgbClr val="C00000"/>
                </a:solidFill>
                <a:latin typeface="Yu Gothic"/>
                <a:cs typeface="Yu Gothic"/>
              </a:rPr>
              <a:t> </a:t>
            </a:r>
            <a:r>
              <a:rPr sz="1400" b="1" dirty="0">
                <a:solidFill>
                  <a:srgbClr val="C00000"/>
                </a:solidFill>
                <a:latin typeface="Yu Gothic"/>
                <a:cs typeface="Yu Gothic"/>
              </a:rPr>
              <a:t>表⽰范</a:t>
            </a:r>
            <a:r>
              <a:rPr sz="1400" b="1" dirty="0">
                <a:solidFill>
                  <a:srgbClr val="C00000"/>
                </a:solidFill>
                <a:latin typeface="Microsoft YaHei"/>
                <a:cs typeface="Microsoft YaHei"/>
              </a:rPr>
              <a:t>围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678698" y="6592316"/>
            <a:ext cx="50279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EA288BD0-3C9E-411B-9082-81CF4D4F9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889" y="1666968"/>
            <a:ext cx="8788984" cy="9008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180" y="1599367"/>
            <a:ext cx="12042775" cy="3788410"/>
            <a:chOff x="99798" y="1599367"/>
            <a:chExt cx="12042775" cy="37884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98" y="1599367"/>
              <a:ext cx="12042302" cy="369668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600201" y="4808247"/>
              <a:ext cx="381000" cy="579755"/>
            </a:xfrm>
            <a:custGeom>
              <a:avLst/>
              <a:gdLst/>
              <a:ahLst/>
              <a:cxnLst/>
              <a:rect l="l" t="t" r="r" b="b"/>
              <a:pathLst>
                <a:path w="381000" h="579754">
                  <a:moveTo>
                    <a:pt x="381000" y="0"/>
                  </a:moveTo>
                  <a:lnTo>
                    <a:pt x="0" y="0"/>
                  </a:lnTo>
                  <a:lnTo>
                    <a:pt x="0" y="579290"/>
                  </a:lnTo>
                  <a:lnTo>
                    <a:pt x="381000" y="57929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A3A3E0">
                <a:alpha val="27839"/>
              </a:srgbClr>
            </a:solidFill>
          </p:spPr>
          <p:txBody>
            <a:bodyPr wrap="square" lIns="0" tIns="0" rIns="0" bIns="0" rtlCol="0"/>
            <a:lstStyle/>
            <a:p>
              <a:endParaRPr sz="16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3588" y="59436"/>
            <a:ext cx="49231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Microsoft YaHei UI"/>
                <a:cs typeface="Microsoft YaHei UI"/>
              </a:rPr>
              <a:t>GLM</a:t>
            </a:r>
            <a:r>
              <a:rPr sz="2800" dirty="0">
                <a:latin typeface="Microsoft YaHei UI"/>
                <a:cs typeface="Microsoft YaHei UI"/>
              </a:rPr>
              <a:t>-</a:t>
            </a:r>
            <a:r>
              <a:rPr sz="2800" spc="-5" dirty="0">
                <a:latin typeface="Microsoft YaHei UI"/>
                <a:cs typeface="Microsoft YaHei UI"/>
              </a:rPr>
              <a:t>130</a:t>
            </a:r>
            <a:r>
              <a:rPr sz="2800" spc="5" dirty="0">
                <a:latin typeface="Microsoft YaHei UI"/>
                <a:cs typeface="Microsoft YaHei UI"/>
              </a:rPr>
              <a:t>B</a:t>
            </a:r>
            <a:r>
              <a:rPr sz="2800" dirty="0">
                <a:latin typeface="Microsoft YaHei UI"/>
                <a:cs typeface="Microsoft YaHei UI"/>
              </a:rPr>
              <a:t>：稳定训练方法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8787" y="147827"/>
            <a:ext cx="65487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Microsoft YaHei"/>
                <a:cs typeface="Microsoft YaHei"/>
              </a:rPr>
              <a:t>GLM</a:t>
            </a:r>
            <a:r>
              <a:rPr sz="2800" dirty="0">
                <a:latin typeface="Microsoft YaHei"/>
                <a:cs typeface="Microsoft YaHei"/>
              </a:rPr>
              <a:t>-</a:t>
            </a:r>
            <a:r>
              <a:rPr sz="2800" spc="-5" dirty="0">
                <a:latin typeface="Microsoft YaHei"/>
                <a:cs typeface="Microsoft YaHei"/>
              </a:rPr>
              <a:t>130</a:t>
            </a:r>
            <a:r>
              <a:rPr sz="2800" spc="5" dirty="0">
                <a:latin typeface="Microsoft YaHei"/>
                <a:cs typeface="Microsoft YaHei"/>
              </a:rPr>
              <a:t>B</a:t>
            </a:r>
            <a:r>
              <a:rPr sz="2800" dirty="0">
                <a:latin typeface="Microsoft YaHei"/>
                <a:cs typeface="Microsoft YaHei"/>
              </a:rPr>
              <a:t>：大量实验确定最优架构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3129" y="777452"/>
            <a:ext cx="9392920" cy="228460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marL="485775" indent="-447675">
              <a:spcBef>
                <a:spcPts val="1015"/>
              </a:spcBef>
              <a:buFont typeface="Wingdings"/>
              <a:buChar char=""/>
              <a:tabLst>
                <a:tab pos="485775" algn="l"/>
              </a:tabLst>
            </a:pPr>
            <a:r>
              <a:rPr sz="2000" spc="-5" dirty="0">
                <a:latin typeface="Microsoft YaHei"/>
                <a:cs typeface="Microsoft YaHei"/>
              </a:rPr>
              <a:t>DeepNorm：</a:t>
            </a:r>
            <a:r>
              <a:rPr sz="2000" dirty="0">
                <a:latin typeface="Microsoft YaHei"/>
                <a:cs typeface="Microsoft YaHei"/>
              </a:rPr>
              <a:t>稳定训练</a:t>
            </a:r>
            <a:r>
              <a:rPr sz="2000" spc="-20" dirty="0">
                <a:latin typeface="Microsoft YaHei"/>
                <a:cs typeface="Microsoft YaHei"/>
              </a:rPr>
              <a:t> </a:t>
            </a:r>
            <a:r>
              <a:rPr sz="2000" spc="-10" dirty="0">
                <a:latin typeface="Microsoft YaHei"/>
                <a:cs typeface="Microsoft YaHei"/>
              </a:rPr>
              <a:t>1000</a:t>
            </a:r>
            <a:r>
              <a:rPr sz="2000" spc="-1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层</a:t>
            </a:r>
            <a:r>
              <a:rPr sz="2000" spc="-20" dirty="0">
                <a:latin typeface="Microsoft YaHei"/>
                <a:cs typeface="Microsoft YaHei"/>
              </a:rPr>
              <a:t> </a:t>
            </a:r>
            <a:r>
              <a:rPr sz="2000" spc="-5" dirty="0">
                <a:latin typeface="Microsoft YaHei"/>
                <a:cs typeface="Microsoft YaHei"/>
              </a:rPr>
              <a:t>Post-LN</a:t>
            </a:r>
            <a:r>
              <a:rPr sz="2000" spc="-1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的方法</a:t>
            </a:r>
          </a:p>
          <a:p>
            <a:pPr marL="506730" indent="-448309">
              <a:spcBef>
                <a:spcPts val="1285"/>
              </a:spcBef>
              <a:buFont typeface="Wingdings"/>
              <a:buChar char=""/>
              <a:tabLst>
                <a:tab pos="507365" algn="l"/>
              </a:tabLst>
            </a:pPr>
            <a:endParaRPr lang="en-US" altLang="zh-CN" sz="2000" dirty="0">
              <a:latin typeface="Microsoft YaHei"/>
              <a:cs typeface="Microsoft YaHei"/>
            </a:endParaRPr>
          </a:p>
          <a:p>
            <a:pPr marL="506730" indent="-448309">
              <a:spcBef>
                <a:spcPts val="1285"/>
              </a:spcBef>
              <a:buFont typeface="Wingdings"/>
              <a:buChar char=""/>
              <a:tabLst>
                <a:tab pos="507365" algn="l"/>
              </a:tabLst>
            </a:pPr>
            <a:r>
              <a:rPr sz="2000" dirty="0" err="1">
                <a:latin typeface="Microsoft YaHei"/>
                <a:cs typeface="Microsoft YaHei"/>
              </a:rPr>
              <a:t>旋转位置编码</a:t>
            </a:r>
            <a:r>
              <a:rPr sz="2000" spc="-5" dirty="0">
                <a:latin typeface="Microsoft YaHei"/>
                <a:cs typeface="Microsoft YaHei"/>
              </a:rPr>
              <a:t>(RoPE)：</a:t>
            </a:r>
            <a:r>
              <a:rPr sz="2000" dirty="0">
                <a:latin typeface="Microsoft YaHei"/>
                <a:cs typeface="Microsoft YaHei"/>
              </a:rPr>
              <a:t>适用于</a:t>
            </a:r>
            <a:r>
              <a:rPr sz="2000" spc="-4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GLM</a:t>
            </a:r>
            <a:r>
              <a:rPr sz="2000" spc="-4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的相对位置编码</a:t>
            </a:r>
          </a:p>
          <a:p>
            <a:pPr marL="506730" indent="-448309">
              <a:spcBef>
                <a:spcPts val="1145"/>
              </a:spcBef>
              <a:buFont typeface="Wingdings"/>
              <a:buChar char=""/>
              <a:tabLst>
                <a:tab pos="507365" algn="l"/>
              </a:tabLst>
            </a:pPr>
            <a:endParaRPr lang="en-US" altLang="zh-CN" sz="2000" dirty="0">
              <a:latin typeface="Microsoft YaHei"/>
              <a:cs typeface="Microsoft YaHei"/>
            </a:endParaRPr>
          </a:p>
          <a:p>
            <a:pPr marL="506730" indent="-448309">
              <a:spcBef>
                <a:spcPts val="1145"/>
              </a:spcBef>
              <a:buFont typeface="Wingdings"/>
              <a:buChar char=""/>
              <a:tabLst>
                <a:tab pos="507365" algn="l"/>
              </a:tabLst>
            </a:pPr>
            <a:r>
              <a:rPr sz="2000" dirty="0" err="1">
                <a:latin typeface="Microsoft YaHei"/>
                <a:cs typeface="Microsoft YaHei"/>
              </a:rPr>
              <a:t>门控注意单元</a:t>
            </a:r>
            <a:r>
              <a:rPr sz="2000" spc="-5" dirty="0">
                <a:latin typeface="Microsoft YaHei"/>
                <a:cs typeface="Microsoft YaHei"/>
              </a:rPr>
              <a:t>(GLU)：FFN</a:t>
            </a:r>
            <a:r>
              <a:rPr sz="2000" spc="-70" dirty="0">
                <a:latin typeface="Microsoft YaHei"/>
                <a:cs typeface="Microsoft YaHei"/>
              </a:rPr>
              <a:t> </a:t>
            </a:r>
            <a:r>
              <a:rPr sz="2000" dirty="0" err="1">
                <a:latin typeface="Microsoft YaHei"/>
                <a:cs typeface="Microsoft YaHei"/>
              </a:rPr>
              <a:t>层的替换，稳定提升模型性能</a:t>
            </a:r>
            <a:endParaRPr sz="2000" dirty="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1878" y="3821577"/>
            <a:ext cx="7816179" cy="264288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626773" y="4790934"/>
            <a:ext cx="1932305" cy="704215"/>
          </a:xfrm>
          <a:custGeom>
            <a:avLst/>
            <a:gdLst/>
            <a:ahLst/>
            <a:cxnLst/>
            <a:rect l="l" t="t" r="r" b="b"/>
            <a:pathLst>
              <a:path w="1932304" h="704214">
                <a:moveTo>
                  <a:pt x="1814357" y="0"/>
                </a:moveTo>
                <a:lnTo>
                  <a:pt x="117363" y="0"/>
                </a:lnTo>
                <a:lnTo>
                  <a:pt x="71680" y="9222"/>
                </a:lnTo>
                <a:lnTo>
                  <a:pt x="34374" y="34374"/>
                </a:lnTo>
                <a:lnTo>
                  <a:pt x="9222" y="71680"/>
                </a:lnTo>
                <a:lnTo>
                  <a:pt x="0" y="117363"/>
                </a:lnTo>
                <a:lnTo>
                  <a:pt x="0" y="586803"/>
                </a:lnTo>
                <a:lnTo>
                  <a:pt x="9222" y="632486"/>
                </a:lnTo>
                <a:lnTo>
                  <a:pt x="34374" y="669791"/>
                </a:lnTo>
                <a:lnTo>
                  <a:pt x="71680" y="694943"/>
                </a:lnTo>
                <a:lnTo>
                  <a:pt x="117363" y="704166"/>
                </a:lnTo>
                <a:lnTo>
                  <a:pt x="1814357" y="704166"/>
                </a:lnTo>
                <a:lnTo>
                  <a:pt x="1860040" y="694943"/>
                </a:lnTo>
                <a:lnTo>
                  <a:pt x="1897346" y="669791"/>
                </a:lnTo>
                <a:lnTo>
                  <a:pt x="1922497" y="632486"/>
                </a:lnTo>
                <a:lnTo>
                  <a:pt x="1931720" y="586803"/>
                </a:lnTo>
                <a:lnTo>
                  <a:pt x="1931720" y="117363"/>
                </a:lnTo>
                <a:lnTo>
                  <a:pt x="1922497" y="71680"/>
                </a:lnTo>
                <a:lnTo>
                  <a:pt x="1897346" y="34374"/>
                </a:lnTo>
                <a:lnTo>
                  <a:pt x="1860040" y="9222"/>
                </a:lnTo>
                <a:lnTo>
                  <a:pt x="1814357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 sz="1600"/>
          </a:p>
        </p:txBody>
      </p:sp>
      <p:sp>
        <p:nvSpPr>
          <p:cNvPr id="6" name="object 6"/>
          <p:cNvSpPr txBox="1"/>
          <p:nvPr/>
        </p:nvSpPr>
        <p:spPr>
          <a:xfrm>
            <a:off x="9741733" y="4782820"/>
            <a:ext cx="1701800" cy="616836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2400" marR="5080" indent="-139700">
              <a:lnSpc>
                <a:spcPct val="101800"/>
              </a:lnSpc>
              <a:spcBef>
                <a:spcPts val="50"/>
              </a:spcBef>
            </a:pPr>
            <a:r>
              <a:rPr sz="2000" dirty="0">
                <a:solidFill>
                  <a:srgbClr val="FFFFFF"/>
                </a:solidFill>
                <a:latin typeface="Microsoft YaHei"/>
                <a:cs typeface="Microsoft YaHei"/>
              </a:rPr>
              <a:t>小规模试验选 取最优架构</a:t>
            </a:r>
            <a:endParaRPr sz="2000" dirty="0"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6723" y="6594560"/>
            <a:ext cx="5027930" cy="166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100" spc="-10" dirty="0">
                <a:latin typeface="Arial MT"/>
                <a:cs typeface="Arial MT"/>
              </a:rPr>
              <a:t>Zeng,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Liu,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et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al.</a:t>
            </a:r>
            <a:r>
              <a:rPr sz="1100" spc="10" dirty="0">
                <a:latin typeface="Arial MT"/>
                <a:cs typeface="Arial MT"/>
              </a:rPr>
              <a:t> </a:t>
            </a:r>
            <a:r>
              <a:rPr sz="11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1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1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1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1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1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100" spc="-5" dirty="0">
                <a:latin typeface="Arial MT"/>
                <a:cs typeface="Arial MT"/>
              </a:rPr>
              <a:t>.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</a:rPr>
              <a:t>ICLR’23</a:t>
            </a:r>
            <a:endParaRPr sz="1100">
              <a:latin typeface="Arial MT"/>
              <a:cs typeface="Arial M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077F60-2C02-42AC-8DD1-FA841103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02" y="1251965"/>
            <a:ext cx="6205151" cy="54344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6FC0AC-6A6B-4D24-B366-CE71A8A1E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052" y="2214129"/>
            <a:ext cx="4863386" cy="49543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02F8E73-EEB9-4061-A742-E49518E53A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787" y="3128986"/>
            <a:ext cx="5241073" cy="4194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Post </a:t>
            </a:r>
            <a:r>
              <a:rPr kumimoji="1"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LayerNorm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125855" y="6235065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https://github.com/mindspore-lab/mindnlp/blob/master/mindnlp/models/glm/chatglm.py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90600" y="3321050"/>
            <a:ext cx="4030980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rearrange the order of layer normalization and the residual connection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243320" y="901700"/>
            <a:ext cx="4768850" cy="5054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2645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GLU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125855" y="6235065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https://github.com/mindspore-lab/mindnlp/blob/master/mindnlp/models/glm/chatglm.py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841875" y="845820"/>
            <a:ext cx="7063105" cy="5216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3321050"/>
            <a:ext cx="403098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replace ReLU activation with GeLU</a:t>
            </a:r>
          </a:p>
        </p:txBody>
      </p:sp>
      <p:sp>
        <p:nvSpPr>
          <p:cNvPr id="8" name="矩形 7"/>
          <p:cNvSpPr/>
          <p:nvPr/>
        </p:nvSpPr>
        <p:spPr>
          <a:xfrm>
            <a:off x="7207250" y="1333500"/>
            <a:ext cx="1162050" cy="26035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580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讲师阵容</a:t>
            </a:r>
          </a:p>
        </p:txBody>
      </p:sp>
      <p:pic>
        <p:nvPicPr>
          <p:cNvPr id="3" name="图片 2" descr="孙显"/>
          <p:cNvPicPr>
            <a:picLocks noChangeAspect="1"/>
          </p:cNvPicPr>
          <p:nvPr/>
        </p:nvPicPr>
        <p:blipFill>
          <a:blip r:embed="rId17"/>
          <a:srcRect l="2475" t="5861" b="25897"/>
          <a:stretch>
            <a:fillRect/>
          </a:stretch>
        </p:blipFill>
        <p:spPr>
          <a:xfrm>
            <a:off x="1184910" y="1464310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70" h="7370">
                <a:moveTo>
                  <a:pt x="3685" y="0"/>
                </a:moveTo>
                <a:cubicBezTo>
                  <a:pt x="5704" y="0"/>
                  <a:pt x="7344" y="1624"/>
                  <a:pt x="7370" y="3637"/>
                </a:cubicBezTo>
                <a:lnTo>
                  <a:pt x="7370" y="3673"/>
                </a:lnTo>
                <a:lnTo>
                  <a:pt x="7370" y="3697"/>
                </a:lnTo>
                <a:lnTo>
                  <a:pt x="7370" y="3733"/>
                </a:lnTo>
                <a:cubicBezTo>
                  <a:pt x="7344" y="5746"/>
                  <a:pt x="5704" y="7370"/>
                  <a:pt x="3685" y="7370"/>
                </a:cubicBezTo>
                <a:cubicBezTo>
                  <a:pt x="1650" y="7370"/>
                  <a:pt x="0" y="5720"/>
                  <a:pt x="0" y="3685"/>
                </a:cubicBezTo>
                <a:cubicBezTo>
                  <a:pt x="0" y="1650"/>
                  <a:pt x="1650" y="0"/>
                  <a:pt x="3685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7" name="图片 6" descr="面壁-龚柏涛"/>
          <p:cNvPicPr>
            <a:picLocks noChangeAspect="1"/>
          </p:cNvPicPr>
          <p:nvPr/>
        </p:nvPicPr>
        <p:blipFill>
          <a:blip r:embed="rId18"/>
          <a:srcRect l="1122" r="1023" b="26502"/>
          <a:stretch>
            <a:fillRect/>
          </a:stretch>
        </p:blipFill>
        <p:spPr>
          <a:xfrm>
            <a:off x="3813810" y="1464310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37" h="7937">
                <a:moveTo>
                  <a:pt x="3969" y="0"/>
                </a:moveTo>
                <a:cubicBezTo>
                  <a:pt x="6160" y="0"/>
                  <a:pt x="7937" y="1777"/>
                  <a:pt x="7937" y="3969"/>
                </a:cubicBezTo>
                <a:cubicBezTo>
                  <a:pt x="7937" y="6160"/>
                  <a:pt x="6160" y="7937"/>
                  <a:pt x="3969" y="7937"/>
                </a:cubicBezTo>
                <a:cubicBezTo>
                  <a:pt x="1777" y="7937"/>
                  <a:pt x="0" y="6160"/>
                  <a:pt x="0" y="3969"/>
                </a:cubicBezTo>
                <a:cubicBezTo>
                  <a:pt x="0" y="1777"/>
                  <a:pt x="1777" y="0"/>
                  <a:pt x="3969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10" name="图片 9" descr="周汝霖"/>
          <p:cNvPicPr>
            <a:picLocks noChangeAspect="1"/>
          </p:cNvPicPr>
          <p:nvPr/>
        </p:nvPicPr>
        <p:blipFill>
          <a:blip r:embed="rId19"/>
          <a:srcRect l="15879" t="5231" r="15879" b="26527"/>
          <a:stretch>
            <a:fillRect/>
          </a:stretch>
        </p:blipFill>
        <p:spPr>
          <a:xfrm>
            <a:off x="6442710" y="1464310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70" h="7370">
                <a:moveTo>
                  <a:pt x="3685" y="0"/>
                </a:moveTo>
                <a:cubicBezTo>
                  <a:pt x="5720" y="0"/>
                  <a:pt x="7370" y="1650"/>
                  <a:pt x="7370" y="3685"/>
                </a:cubicBezTo>
                <a:cubicBezTo>
                  <a:pt x="7370" y="5720"/>
                  <a:pt x="5720" y="7370"/>
                  <a:pt x="3685" y="7370"/>
                </a:cubicBezTo>
                <a:cubicBezTo>
                  <a:pt x="1650" y="7370"/>
                  <a:pt x="0" y="5720"/>
                  <a:pt x="0" y="3685"/>
                </a:cubicBezTo>
                <a:cubicBezTo>
                  <a:pt x="0" y="1650"/>
                  <a:pt x="1650" y="0"/>
                  <a:pt x="3685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/>
          <a:srcRect l="11755" t="3329" r="7140" b="19207"/>
          <a:stretch>
            <a:fillRect/>
          </a:stretch>
        </p:blipFill>
        <p:spPr>
          <a:xfrm>
            <a:off x="1184910" y="4298315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04" h="8504">
                <a:moveTo>
                  <a:pt x="4252" y="0"/>
                </a:moveTo>
                <a:cubicBezTo>
                  <a:pt x="6600" y="0"/>
                  <a:pt x="8504" y="1904"/>
                  <a:pt x="8504" y="4252"/>
                </a:cubicBezTo>
                <a:cubicBezTo>
                  <a:pt x="8504" y="6600"/>
                  <a:pt x="6600" y="8504"/>
                  <a:pt x="4252" y="8504"/>
                </a:cubicBezTo>
                <a:cubicBezTo>
                  <a:pt x="1904" y="8504"/>
                  <a:pt x="0" y="6600"/>
                  <a:pt x="0" y="4252"/>
                </a:cubicBezTo>
                <a:cubicBezTo>
                  <a:pt x="0" y="1904"/>
                  <a:pt x="1904" y="0"/>
                  <a:pt x="4252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29" name="图片 1" descr="C:\Users\cloud\AppData\Roaming\LarkShell\sdk_storage\cfd9885678c2193e1018e8fbfb6e18fb\resources\images\img_v2_a559e432-7c5b-4139-b3ad-a61630e12a8g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8588" y="2553970"/>
            <a:ext cx="233807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图片 10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0" t="4036" r="27300" b="27864"/>
          <a:stretch>
            <a:fillRect/>
          </a:stretch>
        </p:blipFill>
        <p:spPr>
          <a:xfrm>
            <a:off x="6442710" y="4298315"/>
            <a:ext cx="1375410" cy="1375410"/>
          </a:xfrm>
          <a:custGeom>
            <a:avLst/>
            <a:gdLst>
              <a:gd name="connsiteX0" fmla="*/ 613800 w 1227600"/>
              <a:gd name="connsiteY0" fmla="*/ 0 h 1227600"/>
              <a:gd name="connsiteX1" fmla="*/ 1227600 w 1227600"/>
              <a:gd name="connsiteY1" fmla="*/ 613800 h 1227600"/>
              <a:gd name="connsiteX2" fmla="*/ 613800 w 1227600"/>
              <a:gd name="connsiteY2" fmla="*/ 1227600 h 1227600"/>
              <a:gd name="connsiteX3" fmla="*/ 0 w 1227600"/>
              <a:gd name="connsiteY3" fmla="*/ 613800 h 1227600"/>
              <a:gd name="connsiteX4" fmla="*/ 613800 w 1227600"/>
              <a:gd name="connsiteY4" fmla="*/ 0 h 12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600" h="1227600">
                <a:moveTo>
                  <a:pt x="613800" y="0"/>
                </a:moveTo>
                <a:cubicBezTo>
                  <a:pt x="952792" y="0"/>
                  <a:pt x="1227600" y="274808"/>
                  <a:pt x="1227600" y="613800"/>
                </a:cubicBezTo>
                <a:cubicBezTo>
                  <a:pt x="1227600" y="952792"/>
                  <a:pt x="952792" y="1227600"/>
                  <a:pt x="613800" y="1227600"/>
                </a:cubicBezTo>
                <a:cubicBezTo>
                  <a:pt x="274808" y="1227600"/>
                  <a:pt x="0" y="952792"/>
                  <a:pt x="0" y="613800"/>
                </a:cubicBezTo>
                <a:cubicBezTo>
                  <a:pt x="0" y="274808"/>
                  <a:pt x="274808" y="0"/>
                  <a:pt x="613800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98" name="图片 9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0" t="7595" r="28989" b="60652"/>
          <a:stretch>
            <a:fillRect/>
          </a:stretch>
        </p:blipFill>
        <p:spPr>
          <a:xfrm>
            <a:off x="3813810" y="4298315"/>
            <a:ext cx="1375410" cy="1375410"/>
          </a:xfrm>
          <a:custGeom>
            <a:avLst/>
            <a:gdLst>
              <a:gd name="connsiteX0" fmla="*/ 613800 w 1227600"/>
              <a:gd name="connsiteY0" fmla="*/ 0 h 1227600"/>
              <a:gd name="connsiteX1" fmla="*/ 1227600 w 1227600"/>
              <a:gd name="connsiteY1" fmla="*/ 613800 h 1227600"/>
              <a:gd name="connsiteX2" fmla="*/ 613800 w 1227600"/>
              <a:gd name="connsiteY2" fmla="*/ 1227600 h 1227600"/>
              <a:gd name="connsiteX3" fmla="*/ 0 w 1227600"/>
              <a:gd name="connsiteY3" fmla="*/ 613800 h 1227600"/>
              <a:gd name="connsiteX4" fmla="*/ 613800 w 1227600"/>
              <a:gd name="connsiteY4" fmla="*/ 0 h 12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600" h="1227600">
                <a:moveTo>
                  <a:pt x="613800" y="0"/>
                </a:moveTo>
                <a:cubicBezTo>
                  <a:pt x="952792" y="0"/>
                  <a:pt x="1227600" y="274808"/>
                  <a:pt x="1227600" y="613800"/>
                </a:cubicBezTo>
                <a:cubicBezTo>
                  <a:pt x="1227600" y="952792"/>
                  <a:pt x="952792" y="1227600"/>
                  <a:pt x="613800" y="1227600"/>
                </a:cubicBezTo>
                <a:cubicBezTo>
                  <a:pt x="274808" y="1227600"/>
                  <a:pt x="0" y="952792"/>
                  <a:pt x="0" y="613800"/>
                </a:cubicBezTo>
                <a:cubicBezTo>
                  <a:pt x="0" y="274808"/>
                  <a:pt x="274808" y="0"/>
                  <a:pt x="613800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33" name="图片 1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18563" y="1071880"/>
            <a:ext cx="2738120" cy="77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组合 37"/>
          <p:cNvGrpSpPr/>
          <p:nvPr/>
        </p:nvGrpSpPr>
        <p:grpSpPr>
          <a:xfrm>
            <a:off x="9071610" y="4298950"/>
            <a:ext cx="1332865" cy="1375410"/>
            <a:chOff x="14286" y="6523"/>
            <a:chExt cx="2398" cy="2398"/>
          </a:xfrm>
        </p:grpSpPr>
        <p:pic>
          <p:nvPicPr>
            <p:cNvPr id="30" name="图片 29" descr="343435383232383b333633323432303b4eba"/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4766" y="7002"/>
              <a:ext cx="1440" cy="1440"/>
            </a:xfrm>
            <a:prstGeom prst="rect">
              <a:avLst/>
            </a:prstGeom>
          </p:spPr>
        </p:pic>
        <p:sp>
          <p:nvSpPr>
            <p:cNvPr id="34" name="椭圆 33"/>
            <p:cNvSpPr/>
            <p:nvPr/>
          </p:nvSpPr>
          <p:spPr>
            <a:xfrm>
              <a:off x="14286" y="6523"/>
              <a:ext cx="2399" cy="239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002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64820" y="2896870"/>
            <a:ext cx="296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孙显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中国科学院空天信息创新研究院研究员 实验室副主任</a:t>
            </a:r>
          </a:p>
        </p:txBody>
      </p:sp>
      <p:sp>
        <p:nvSpPr>
          <p:cNvPr id="44" name="文本框 43"/>
          <p:cNvSpPr txBox="1"/>
          <p:nvPr>
            <p:custDataLst>
              <p:tags r:id="rId8"/>
            </p:custDataLst>
          </p:nvPr>
        </p:nvSpPr>
        <p:spPr>
          <a:xfrm>
            <a:off x="3093720" y="2896870"/>
            <a:ext cx="29635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龚柏涛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OpenBMB开源社区技术负责人 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清华大学硕士 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CPM-Bee开源大模型项目主要维护者</a:t>
            </a:r>
          </a:p>
        </p:txBody>
      </p:sp>
      <p:sp>
        <p:nvSpPr>
          <p:cNvPr id="45" name="文本框 44"/>
          <p:cNvSpPr txBox="1"/>
          <p:nvPr>
            <p:custDataLst>
              <p:tags r:id="rId9"/>
            </p:custDataLst>
          </p:nvPr>
        </p:nvSpPr>
        <p:spPr>
          <a:xfrm>
            <a:off x="5722620" y="2896870"/>
            <a:ext cx="29635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周汝霖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 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深圳大学华为智能基座社长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2022年华为昇思十大优秀开发者</a:t>
            </a:r>
          </a:p>
        </p:txBody>
      </p:sp>
      <p:sp>
        <p:nvSpPr>
          <p:cNvPr id="46" name="文本框 45"/>
          <p:cNvSpPr txBox="1"/>
          <p:nvPr>
            <p:custDataLst>
              <p:tags r:id="rId10"/>
            </p:custDataLst>
          </p:nvPr>
        </p:nvSpPr>
        <p:spPr>
          <a:xfrm>
            <a:off x="8705850" y="3530600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达闼科技</a:t>
            </a:r>
          </a:p>
        </p:txBody>
      </p:sp>
      <p:sp>
        <p:nvSpPr>
          <p:cNvPr id="47" name="文本框 46"/>
          <p:cNvSpPr txBox="1"/>
          <p:nvPr>
            <p:custDataLst>
              <p:tags r:id="rId11"/>
            </p:custDataLst>
          </p:nvPr>
        </p:nvSpPr>
        <p:spPr>
          <a:xfrm>
            <a:off x="464820" y="5683885"/>
            <a:ext cx="296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Eric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昇思MindSpore模型压缩技术专家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</a:t>
            </a:r>
          </a:p>
        </p:txBody>
      </p:sp>
      <p:sp>
        <p:nvSpPr>
          <p:cNvPr id="48" name="文本框 47"/>
          <p:cNvSpPr txBox="1"/>
          <p:nvPr>
            <p:custDataLst>
              <p:tags r:id="rId12"/>
            </p:custDataLst>
          </p:nvPr>
        </p:nvSpPr>
        <p:spPr>
          <a:xfrm>
            <a:off x="3093720" y="5767705"/>
            <a:ext cx="296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CQU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弟中弟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昇思MindSpore易用性专家</a:t>
            </a: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</a:t>
            </a:r>
          </a:p>
        </p:txBody>
      </p:sp>
      <p:sp>
        <p:nvSpPr>
          <p:cNvPr id="49" name="文本框 48"/>
          <p:cNvSpPr txBox="1"/>
          <p:nvPr>
            <p:custDataLst>
              <p:tags r:id="rId13"/>
            </p:custDataLst>
          </p:nvPr>
        </p:nvSpPr>
        <p:spPr>
          <a:xfrm>
            <a:off x="5648960" y="5798820"/>
            <a:ext cx="2963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Selina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</a:t>
            </a:r>
          </a:p>
        </p:txBody>
      </p:sp>
      <p:sp>
        <p:nvSpPr>
          <p:cNvPr id="50" name="文本框 49"/>
          <p:cNvSpPr txBox="1"/>
          <p:nvPr>
            <p:custDataLst>
              <p:tags r:id="rId14"/>
            </p:custDataLst>
          </p:nvPr>
        </p:nvSpPr>
        <p:spPr>
          <a:xfrm>
            <a:off x="8296275" y="5765800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敬请期待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15"/>
            </p:custDataLst>
          </p:nvPr>
        </p:nvSpPr>
        <p:spPr>
          <a:xfrm>
            <a:off x="8705850" y="1953895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面壁智能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3365" y="89915"/>
            <a:ext cx="5308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icrosoft YaHei"/>
                <a:cs typeface="Microsoft YaHei"/>
              </a:rPr>
              <a:t>并行策略：高效训练千亿模型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909" y="972820"/>
            <a:ext cx="10585450" cy="657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0375" indent="-447675">
              <a:lnSpc>
                <a:spcPts val="3325"/>
              </a:lnSpc>
              <a:spcBef>
                <a:spcPts val="100"/>
              </a:spcBef>
              <a:buFont typeface="Wingdings"/>
              <a:buChar char=""/>
              <a:tabLst>
                <a:tab pos="460375" algn="l"/>
              </a:tabLst>
            </a:pPr>
            <a:r>
              <a:rPr sz="2800" dirty="0">
                <a:latin typeface="Microsoft YaHei"/>
                <a:cs typeface="Microsoft YaHei"/>
              </a:rPr>
              <a:t>存下</a:t>
            </a:r>
            <a:r>
              <a:rPr sz="2800" spc="-20" dirty="0">
                <a:latin typeface="Microsoft YaHei"/>
                <a:cs typeface="Microsoft YaHei"/>
              </a:rPr>
              <a:t> </a:t>
            </a:r>
            <a:r>
              <a:rPr sz="2800" spc="-5" dirty="0">
                <a:latin typeface="Microsoft YaHei"/>
                <a:cs typeface="Microsoft YaHei"/>
              </a:rPr>
              <a:t>GPT-3</a:t>
            </a:r>
            <a:r>
              <a:rPr sz="2800" spc="-25" dirty="0">
                <a:latin typeface="Microsoft YaHei"/>
                <a:cs typeface="Microsoft YaHei"/>
              </a:rPr>
              <a:t> </a:t>
            </a:r>
            <a:r>
              <a:rPr sz="2800" dirty="0">
                <a:latin typeface="Microsoft YaHei"/>
                <a:cs typeface="Microsoft YaHei"/>
              </a:rPr>
              <a:t>模型需要</a:t>
            </a:r>
            <a:r>
              <a:rPr sz="2800" spc="-15" dirty="0">
                <a:latin typeface="Microsoft YaHei"/>
                <a:cs typeface="Microsoft YaHei"/>
              </a:rPr>
              <a:t> </a:t>
            </a:r>
            <a:r>
              <a:rPr sz="2800" spc="-5" dirty="0">
                <a:latin typeface="Microsoft YaHei"/>
                <a:cs typeface="Microsoft YaHei"/>
              </a:rPr>
              <a:t>2.8T</a:t>
            </a:r>
            <a:r>
              <a:rPr sz="2800" spc="-25" dirty="0">
                <a:latin typeface="Microsoft YaHei"/>
                <a:cs typeface="Microsoft YaHei"/>
              </a:rPr>
              <a:t> </a:t>
            </a:r>
            <a:r>
              <a:rPr sz="2800" dirty="0">
                <a:latin typeface="Microsoft YaHei"/>
                <a:cs typeface="Microsoft YaHei"/>
              </a:rPr>
              <a:t>显存存放训练状态</a:t>
            </a:r>
            <a:r>
              <a:rPr sz="2800" spc="-20" dirty="0">
                <a:latin typeface="Microsoft YaHei"/>
                <a:cs typeface="Microsoft YaHei"/>
              </a:rPr>
              <a:t> </a:t>
            </a:r>
            <a:r>
              <a:rPr sz="2800" dirty="0">
                <a:latin typeface="Microsoft YaHei"/>
                <a:cs typeface="Microsoft YaHei"/>
              </a:rPr>
              <a:t>+</a:t>
            </a:r>
            <a:r>
              <a:rPr sz="2800" spc="-20" dirty="0">
                <a:latin typeface="Microsoft YaHei"/>
                <a:cs typeface="Microsoft YaHei"/>
              </a:rPr>
              <a:t> </a:t>
            </a:r>
            <a:r>
              <a:rPr sz="2800" dirty="0">
                <a:latin typeface="Microsoft YaHei"/>
                <a:cs typeface="Microsoft YaHei"/>
              </a:rPr>
              <a:t>中间激活函数值</a:t>
            </a:r>
            <a:endParaRPr sz="2800">
              <a:latin typeface="Microsoft YaHei"/>
              <a:cs typeface="Microsoft YaHei"/>
            </a:endParaRPr>
          </a:p>
          <a:p>
            <a:pPr marL="95885" algn="ctr">
              <a:lnSpc>
                <a:spcPts val="1645"/>
              </a:lnSpc>
              <a:tabLst>
                <a:tab pos="3794760" algn="l"/>
              </a:tabLst>
            </a:pPr>
            <a:r>
              <a:rPr sz="1400" spc="345" dirty="0">
                <a:latin typeface="Lucida Sans Unicode"/>
                <a:cs typeface="Lucida Sans Unicode"/>
              </a:rPr>
              <a:t>0	1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6627" y="2272453"/>
            <a:ext cx="10267950" cy="113284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60375" indent="-447675">
              <a:spcBef>
                <a:spcPts val="1435"/>
              </a:spcBef>
              <a:buFont typeface="Wingdings"/>
              <a:buChar char=""/>
              <a:tabLst>
                <a:tab pos="460375" algn="l"/>
              </a:tabLst>
            </a:pPr>
            <a:r>
              <a:rPr sz="2800" dirty="0">
                <a:latin typeface="Microsoft YaHei"/>
                <a:cs typeface="Microsoft YaHei"/>
              </a:rPr>
              <a:t>挑战：远超单卡显存（</a:t>
            </a:r>
            <a:r>
              <a:rPr sz="2800" spc="-5" dirty="0">
                <a:latin typeface="Microsoft YaHei"/>
                <a:cs typeface="Microsoft YaHei"/>
              </a:rPr>
              <a:t>40</a:t>
            </a:r>
            <a:r>
              <a:rPr sz="2800" dirty="0">
                <a:latin typeface="Microsoft YaHei"/>
                <a:cs typeface="Microsoft YaHei"/>
              </a:rPr>
              <a:t>G</a:t>
            </a:r>
            <a:r>
              <a:rPr sz="2800" spc="5" dirty="0">
                <a:latin typeface="Microsoft YaHei"/>
                <a:cs typeface="Microsoft YaHei"/>
              </a:rPr>
              <a:t>B</a:t>
            </a:r>
            <a:r>
              <a:rPr sz="2800" dirty="0">
                <a:latin typeface="Microsoft YaHei"/>
                <a:cs typeface="Microsoft YaHei"/>
              </a:rPr>
              <a:t>），采取何种并行方式高效训练？</a:t>
            </a:r>
            <a:endParaRPr sz="2800">
              <a:latin typeface="Microsoft YaHei"/>
              <a:cs typeface="Microsoft YaHei"/>
            </a:endParaRPr>
          </a:p>
          <a:p>
            <a:pPr marL="1026794" lvl="1" indent="-457200">
              <a:spcBef>
                <a:spcPts val="1140"/>
              </a:spcBef>
              <a:buAutoNum type="arabicPeriod"/>
              <a:tabLst>
                <a:tab pos="1026160" algn="l"/>
                <a:tab pos="1026794" algn="l"/>
              </a:tabLst>
            </a:pPr>
            <a:r>
              <a:rPr sz="2400" dirty="0">
                <a:latin typeface="Microsoft YaHei"/>
                <a:cs typeface="Microsoft YaHei"/>
              </a:rPr>
              <a:t>采用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spc="-5" dirty="0">
                <a:latin typeface="Microsoft YaHei"/>
                <a:cs typeface="Microsoft YaHei"/>
              </a:rPr>
              <a:t>ZeRO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优化器在数据并行组内分摊优化器状态</a:t>
            </a:r>
            <a:r>
              <a:rPr sz="2400" spc="-2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→</a:t>
            </a:r>
            <a:r>
              <a:rPr sz="2400" spc="-2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~25%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89311" y="3584280"/>
            <a:ext cx="7242175" cy="2905125"/>
            <a:chOff x="2186929" y="3584279"/>
            <a:chExt cx="7242175" cy="29051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04147" y="3584279"/>
              <a:ext cx="6691150" cy="290503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07567" y="4516869"/>
              <a:ext cx="7200900" cy="576580"/>
            </a:xfrm>
            <a:custGeom>
              <a:avLst/>
              <a:gdLst/>
              <a:ahLst/>
              <a:cxnLst/>
              <a:rect l="l" t="t" r="r" b="b"/>
              <a:pathLst>
                <a:path w="7200900" h="576579">
                  <a:moveTo>
                    <a:pt x="0" y="0"/>
                  </a:moveTo>
                  <a:lnTo>
                    <a:pt x="7200800" y="0"/>
                  </a:lnTo>
                  <a:lnTo>
                    <a:pt x="7200800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ln w="412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562002" y="1994427"/>
            <a:ext cx="36830" cy="21590"/>
          </a:xfrm>
          <a:custGeom>
            <a:avLst/>
            <a:gdLst/>
            <a:ahLst/>
            <a:cxnLst/>
            <a:rect l="l" t="t" r="r" b="b"/>
            <a:pathLst>
              <a:path w="36829" h="21589">
                <a:moveTo>
                  <a:pt x="36515" y="0"/>
                </a:moveTo>
                <a:lnTo>
                  <a:pt x="0" y="0"/>
                </a:lnTo>
                <a:lnTo>
                  <a:pt x="0" y="21453"/>
                </a:lnTo>
                <a:lnTo>
                  <a:pt x="36515" y="21453"/>
                </a:lnTo>
                <a:lnTo>
                  <a:pt x="36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59502" y="1994427"/>
            <a:ext cx="36830" cy="21590"/>
          </a:xfrm>
          <a:custGeom>
            <a:avLst/>
            <a:gdLst/>
            <a:ahLst/>
            <a:cxnLst/>
            <a:rect l="l" t="t" r="r" b="b"/>
            <a:pathLst>
              <a:path w="36829" h="21589">
                <a:moveTo>
                  <a:pt x="36515" y="0"/>
                </a:moveTo>
                <a:lnTo>
                  <a:pt x="0" y="0"/>
                </a:lnTo>
                <a:lnTo>
                  <a:pt x="0" y="21453"/>
                </a:lnTo>
                <a:lnTo>
                  <a:pt x="36515" y="21453"/>
                </a:lnTo>
                <a:lnTo>
                  <a:pt x="365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68821" y="1824324"/>
            <a:ext cx="4210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110" dirty="0">
                <a:latin typeface="Lucida Sans Unicode"/>
                <a:cs typeface="Lucida Sans Unicode"/>
              </a:rPr>
              <a:t>|</a:t>
            </a:r>
            <a:r>
              <a:rPr sz="1400" spc="-160" dirty="0">
                <a:latin typeface="Lucida Sans Unicode"/>
                <a:cs typeface="Lucida Sans Unicode"/>
              </a:rPr>
              <a:t> </a:t>
            </a:r>
            <a:r>
              <a:rPr sz="1400" spc="175" dirty="0">
                <a:latin typeface="Lucida Sans Unicode"/>
                <a:cs typeface="Lucida Sans Unicode"/>
              </a:rPr>
              <a:t>{</a:t>
            </a:r>
            <a:r>
              <a:rPr sz="1400" spc="-170" dirty="0">
                <a:latin typeface="Lucida Sans Unicode"/>
                <a:cs typeface="Lucida Sans Unicode"/>
              </a:rPr>
              <a:t>z</a:t>
            </a:r>
            <a:r>
              <a:rPr sz="1400" spc="-160" dirty="0">
                <a:latin typeface="Lucida Sans Unicode"/>
                <a:cs typeface="Lucida Sans Unicode"/>
              </a:rPr>
              <a:t> </a:t>
            </a:r>
            <a:r>
              <a:rPr sz="1400" spc="175" dirty="0">
                <a:latin typeface="Lucida Sans Unicode"/>
                <a:cs typeface="Lucida Sans Unicode"/>
              </a:rPr>
              <a:t>}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68821" y="1749209"/>
            <a:ext cx="84772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695960" algn="l"/>
              </a:tabLst>
            </a:pPr>
            <a:r>
              <a:rPr sz="1400" spc="-10" dirty="0">
                <a:latin typeface="Calibri"/>
                <a:cs typeface="Calibri"/>
              </a:rPr>
              <a:t>175</a:t>
            </a:r>
            <a:r>
              <a:rPr sz="1400" spc="235" dirty="0">
                <a:latin typeface="Calibri"/>
                <a:cs typeface="Calibri"/>
              </a:rPr>
              <a:t>B	</a:t>
            </a:r>
            <a:r>
              <a:rPr sz="1400" spc="-310" dirty="0">
                <a:latin typeface="SimSun-ExtB"/>
                <a:cs typeface="SimSun-ExtB"/>
              </a:rPr>
              <a:t>⇥</a:t>
            </a:r>
            <a:endParaRPr sz="1400">
              <a:latin typeface="SimSun-ExtB"/>
              <a:cs typeface="SimSun-ExtB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21057" y="1711652"/>
            <a:ext cx="1695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1205" dirty="0">
                <a:latin typeface="Lucida Sans Unicode"/>
                <a:cs typeface="Lucida Sans Unicode"/>
              </a:rPr>
              <a:t>@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71355" y="1824324"/>
            <a:ext cx="3473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110" dirty="0">
                <a:latin typeface="Lucida Sans Unicode"/>
                <a:cs typeface="Lucida Sans Unicode"/>
              </a:rPr>
              <a:t>|</a:t>
            </a:r>
            <a:r>
              <a:rPr sz="1400" spc="175" dirty="0">
                <a:latin typeface="Lucida Sans Unicode"/>
                <a:cs typeface="Lucida Sans Unicode"/>
              </a:rPr>
              <a:t>{</a:t>
            </a:r>
            <a:r>
              <a:rPr sz="1400" dirty="0">
                <a:latin typeface="Lucida Sans Unicode"/>
                <a:cs typeface="Lucida Sans Unicode"/>
              </a:rPr>
              <a:t>z}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33575" y="1824324"/>
            <a:ext cx="3473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110" dirty="0">
                <a:latin typeface="Lucida Sans Unicode"/>
                <a:cs typeface="Lucida Sans Unicode"/>
              </a:rPr>
              <a:t>|</a:t>
            </a:r>
            <a:r>
              <a:rPr sz="1400" spc="175" dirty="0">
                <a:latin typeface="Lucida Sans Unicode"/>
                <a:cs typeface="Lucida Sans Unicode"/>
              </a:rPr>
              <a:t>{</a:t>
            </a:r>
            <a:r>
              <a:rPr sz="1400" dirty="0">
                <a:latin typeface="Lucida Sans Unicode"/>
                <a:cs typeface="Lucida Sans Unicode"/>
              </a:rPr>
              <a:t>z}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87617" y="1749209"/>
            <a:ext cx="131000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341630" algn="l"/>
                <a:tab pos="774700" algn="l"/>
                <a:tab pos="1157605" algn="l"/>
              </a:tabLst>
            </a:pPr>
            <a:r>
              <a:rPr sz="1400" spc="-10" dirty="0">
                <a:latin typeface="Calibri"/>
                <a:cs typeface="Calibri"/>
              </a:rPr>
              <a:t>2	</a:t>
            </a:r>
            <a:r>
              <a:rPr sz="1400" spc="395" dirty="0">
                <a:latin typeface="Calibri"/>
                <a:cs typeface="Calibri"/>
              </a:rPr>
              <a:t>+	</a:t>
            </a:r>
            <a:r>
              <a:rPr sz="1400" spc="-10" dirty="0">
                <a:latin typeface="Calibri"/>
                <a:cs typeface="Calibri"/>
              </a:rPr>
              <a:t>2	</a:t>
            </a:r>
            <a:r>
              <a:rPr sz="1400" spc="395" dirty="0">
                <a:latin typeface="Calibri"/>
                <a:cs typeface="Calibri"/>
              </a:rPr>
              <a:t>+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35897" y="1824324"/>
            <a:ext cx="34734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110" dirty="0">
                <a:latin typeface="Lucida Sans Unicode"/>
                <a:cs typeface="Lucida Sans Unicode"/>
              </a:rPr>
              <a:t>|</a:t>
            </a:r>
            <a:r>
              <a:rPr sz="1400" spc="175" dirty="0">
                <a:latin typeface="Lucida Sans Unicode"/>
                <a:cs typeface="Lucida Sans Unicode"/>
              </a:rPr>
              <a:t>{</a:t>
            </a:r>
            <a:r>
              <a:rPr sz="1400" dirty="0">
                <a:latin typeface="Lucida Sans Unicode"/>
                <a:cs typeface="Lucida Sans Unicode"/>
              </a:rPr>
              <a:t>z}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10282" y="2048406"/>
            <a:ext cx="3759200" cy="1635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  <a:tabLst>
                <a:tab pos="1279525" algn="l"/>
                <a:tab pos="1987550" algn="l"/>
                <a:tab pos="2804160" algn="l"/>
              </a:tabLst>
            </a:pPr>
            <a:r>
              <a:rPr sz="950" spc="204" dirty="0">
                <a:latin typeface="Calibri"/>
                <a:cs typeface="Calibri"/>
              </a:rPr>
              <a:t>GPT-3</a:t>
            </a:r>
            <a:r>
              <a:rPr sz="950" spc="180" dirty="0">
                <a:latin typeface="Calibri"/>
                <a:cs typeface="Calibri"/>
              </a:rPr>
              <a:t> </a:t>
            </a:r>
            <a:r>
              <a:rPr sz="950" spc="110" dirty="0">
                <a:latin typeface="Calibri"/>
                <a:cs typeface="Calibri"/>
              </a:rPr>
              <a:t>param.	</a:t>
            </a:r>
            <a:r>
              <a:rPr sz="950" spc="85" dirty="0">
                <a:latin typeface="Calibri"/>
                <a:cs typeface="Calibri"/>
              </a:rPr>
              <a:t>weights	</a:t>
            </a:r>
            <a:r>
              <a:rPr sz="950" spc="95" dirty="0">
                <a:latin typeface="Calibri"/>
                <a:cs typeface="Calibri"/>
              </a:rPr>
              <a:t>gradients	</a:t>
            </a:r>
            <a:r>
              <a:rPr sz="950" spc="105" dirty="0">
                <a:latin typeface="Calibri"/>
                <a:cs typeface="Calibri"/>
              </a:rPr>
              <a:t>Master</a:t>
            </a:r>
            <a:r>
              <a:rPr sz="950" spc="114" dirty="0">
                <a:latin typeface="Calibri"/>
                <a:cs typeface="Calibri"/>
              </a:rPr>
              <a:t> </a:t>
            </a:r>
            <a:r>
              <a:rPr sz="950" spc="85" dirty="0">
                <a:latin typeface="Calibri"/>
                <a:cs typeface="Calibri"/>
              </a:rPr>
              <a:t>weights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26661" y="1749209"/>
            <a:ext cx="259651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spcBef>
                <a:spcPts val="105"/>
              </a:spcBef>
              <a:tabLst>
                <a:tab pos="607060" algn="l"/>
                <a:tab pos="992505" algn="l"/>
                <a:tab pos="1605915" algn="l"/>
              </a:tabLst>
            </a:pPr>
            <a:r>
              <a:rPr sz="1400" spc="-10" dirty="0">
                <a:latin typeface="Calibri"/>
                <a:cs typeface="Calibri"/>
              </a:rPr>
              <a:t>4	</a:t>
            </a:r>
            <a:r>
              <a:rPr sz="1400" spc="395" dirty="0">
                <a:latin typeface="Calibri"/>
                <a:cs typeface="Calibri"/>
              </a:rPr>
              <a:t>+	</a:t>
            </a:r>
            <a:r>
              <a:rPr sz="1400" spc="-10" dirty="0">
                <a:latin typeface="Calibri"/>
                <a:cs typeface="Calibri"/>
              </a:rPr>
              <a:t>4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395" dirty="0">
                <a:latin typeface="Calibri"/>
                <a:cs typeface="Calibri"/>
              </a:rPr>
              <a:t>+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4	</a:t>
            </a:r>
            <a:r>
              <a:rPr sz="2100" spc="397" baseline="11904" dirty="0">
                <a:latin typeface="Lucida Sans Unicode"/>
                <a:cs typeface="Lucida Sans Unicode"/>
              </a:rPr>
              <a:t>A</a:t>
            </a:r>
            <a:r>
              <a:rPr sz="2100" spc="-112" baseline="11904" dirty="0">
                <a:latin typeface="Lucida Sans Unicode"/>
                <a:cs typeface="Lucida Sans Unicode"/>
              </a:rPr>
              <a:t> </a:t>
            </a:r>
            <a:r>
              <a:rPr sz="1400" spc="395" dirty="0">
                <a:latin typeface="Calibri"/>
                <a:cs typeface="Calibri"/>
              </a:rPr>
              <a:t>=</a:t>
            </a:r>
            <a:r>
              <a:rPr sz="1400" spc="5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2</a:t>
            </a:r>
            <a:r>
              <a:rPr sz="1400" spc="-25" dirty="0">
                <a:latin typeface="Lucida Sans Unicode"/>
                <a:cs typeface="Lucida Sans Unicode"/>
              </a:rPr>
              <a:t>.</a:t>
            </a:r>
            <a:r>
              <a:rPr sz="1400" spc="-25" dirty="0">
                <a:latin typeface="Calibri"/>
                <a:cs typeface="Calibri"/>
              </a:rPr>
              <a:t>8</a:t>
            </a:r>
            <a:r>
              <a:rPr sz="1400" spc="125" dirty="0">
                <a:latin typeface="Calibri"/>
                <a:cs typeface="Calibri"/>
              </a:rPr>
              <a:t> </a:t>
            </a:r>
            <a:r>
              <a:rPr sz="1400" spc="285" dirty="0">
                <a:latin typeface="Calibri"/>
                <a:cs typeface="Calibri"/>
              </a:rPr>
              <a:t>TB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499781" y="2009346"/>
            <a:ext cx="38100" cy="21590"/>
          </a:xfrm>
          <a:custGeom>
            <a:avLst/>
            <a:gdLst/>
            <a:ahLst/>
            <a:cxnLst/>
            <a:rect l="l" t="t" r="r" b="b"/>
            <a:pathLst>
              <a:path w="38100" h="21589">
                <a:moveTo>
                  <a:pt x="37754" y="0"/>
                </a:moveTo>
                <a:lnTo>
                  <a:pt x="0" y="0"/>
                </a:lnTo>
                <a:lnTo>
                  <a:pt x="0" y="21453"/>
                </a:lnTo>
                <a:lnTo>
                  <a:pt x="37754" y="21453"/>
                </a:lnTo>
                <a:lnTo>
                  <a:pt x="37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98518" y="2009346"/>
            <a:ext cx="38100" cy="21590"/>
          </a:xfrm>
          <a:custGeom>
            <a:avLst/>
            <a:gdLst/>
            <a:ahLst/>
            <a:cxnLst/>
            <a:rect l="l" t="t" r="r" b="b"/>
            <a:pathLst>
              <a:path w="38100" h="21589">
                <a:moveTo>
                  <a:pt x="37754" y="0"/>
                </a:moveTo>
                <a:lnTo>
                  <a:pt x="0" y="0"/>
                </a:lnTo>
                <a:lnTo>
                  <a:pt x="0" y="21453"/>
                </a:lnTo>
                <a:lnTo>
                  <a:pt x="37754" y="21453"/>
                </a:lnTo>
                <a:lnTo>
                  <a:pt x="377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90467" y="2063307"/>
            <a:ext cx="807085" cy="16350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spcBef>
                <a:spcPts val="135"/>
              </a:spcBef>
            </a:pPr>
            <a:r>
              <a:rPr sz="950" spc="165" dirty="0">
                <a:latin typeface="Calibri"/>
                <a:cs typeface="Calibri"/>
              </a:rPr>
              <a:t>Adam</a:t>
            </a:r>
            <a:r>
              <a:rPr sz="950" spc="105" dirty="0">
                <a:latin typeface="Calibri"/>
                <a:cs typeface="Calibri"/>
              </a:rPr>
              <a:t> </a:t>
            </a:r>
            <a:r>
              <a:rPr sz="950" spc="85" dirty="0">
                <a:latin typeface="Calibri"/>
                <a:cs typeface="Calibri"/>
              </a:rPr>
              <a:t>states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0050" y="4598035"/>
            <a:ext cx="3613605" cy="16425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06294" y="4962705"/>
            <a:ext cx="5838287" cy="132187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49251" y="6298691"/>
            <a:ext cx="10922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Microsoft YaHei"/>
                <a:cs typeface="Microsoft YaHei"/>
              </a:rPr>
              <a:t>张量模型并行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63002" y="6271259"/>
            <a:ext cx="9144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dirty="0">
                <a:latin typeface="Microsoft YaHei"/>
                <a:cs typeface="Microsoft YaHei"/>
              </a:rPr>
              <a:t>流水线并行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909" y="775885"/>
            <a:ext cx="10011410" cy="2302510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L="445770" indent="-433705">
              <a:spcBef>
                <a:spcPts val="1435"/>
              </a:spcBef>
              <a:buSzPct val="85714"/>
              <a:buFont typeface="Wingdings"/>
              <a:buChar char=""/>
              <a:tabLst>
                <a:tab pos="445770" algn="l"/>
                <a:tab pos="446405" algn="l"/>
              </a:tabLst>
            </a:pPr>
            <a:r>
              <a:rPr sz="2800" dirty="0">
                <a:latin typeface="Microsoft YaHei"/>
                <a:cs typeface="Microsoft YaHei"/>
              </a:rPr>
              <a:t>远超单卡显存，如何高效训练？</a:t>
            </a:r>
            <a:endParaRPr sz="2800">
              <a:latin typeface="Microsoft YaHei"/>
              <a:cs typeface="Microsoft YaHei"/>
            </a:endParaRPr>
          </a:p>
          <a:p>
            <a:pPr marL="912494" lvl="1" indent="-343535">
              <a:spcBef>
                <a:spcPts val="1140"/>
              </a:spcBef>
              <a:buAutoNum type="arabicPeriod" startAt="2"/>
              <a:tabLst>
                <a:tab pos="912494" algn="l"/>
              </a:tabLst>
            </a:pPr>
            <a:r>
              <a:rPr sz="2400" dirty="0">
                <a:latin typeface="Microsoft YaHei"/>
                <a:cs typeface="Microsoft YaHei"/>
              </a:rPr>
              <a:t>模型并行：将模型参数分布到多个</a:t>
            </a:r>
            <a:r>
              <a:rPr sz="2400" spc="-50" dirty="0">
                <a:latin typeface="Microsoft YaHei"/>
                <a:cs typeface="Microsoft YaHei"/>
              </a:rPr>
              <a:t> </a:t>
            </a:r>
            <a:r>
              <a:rPr sz="2400" spc="-5" dirty="0">
                <a:latin typeface="Microsoft YaHei"/>
                <a:cs typeface="Microsoft YaHei"/>
              </a:rPr>
              <a:t>GPU</a:t>
            </a:r>
            <a:r>
              <a:rPr sz="2400" spc="-4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上</a:t>
            </a:r>
            <a:endParaRPr sz="2400">
              <a:latin typeface="Microsoft YaHei"/>
              <a:cs typeface="Microsoft YaHei"/>
            </a:endParaRPr>
          </a:p>
          <a:p>
            <a:pPr marL="1479550" lvl="2" indent="-418465">
              <a:spcBef>
                <a:spcPts val="530"/>
              </a:spcBef>
              <a:buFont typeface="Wingdings"/>
              <a:buChar char=""/>
              <a:tabLst>
                <a:tab pos="1479550" algn="l"/>
                <a:tab pos="1480185" algn="l"/>
              </a:tabLst>
            </a:pPr>
            <a:r>
              <a:rPr sz="2000" dirty="0">
                <a:latin typeface="Microsoft YaHei"/>
                <a:cs typeface="Microsoft YaHei"/>
              </a:rPr>
              <a:t>张量并行：切分参数矩阵，每</a:t>
            </a:r>
            <a:r>
              <a:rPr sz="2000" spc="-3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GPU</a:t>
            </a:r>
            <a:r>
              <a:rPr sz="2000" spc="-40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计算一部分</a:t>
            </a:r>
            <a:r>
              <a:rPr sz="2000" spc="-3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→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额外通信，降低计算粒度</a:t>
            </a:r>
            <a:endParaRPr sz="2000">
              <a:latin typeface="Microsoft YaHei"/>
              <a:cs typeface="Microsoft YaHei"/>
            </a:endParaRPr>
          </a:p>
          <a:p>
            <a:pPr marL="1479550" lvl="2" indent="-418465">
              <a:spcBef>
                <a:spcPts val="520"/>
              </a:spcBef>
              <a:buFont typeface="Wingdings"/>
              <a:buChar char=""/>
              <a:tabLst>
                <a:tab pos="1479550" algn="l"/>
                <a:tab pos="1480185" algn="l"/>
              </a:tabLst>
            </a:pPr>
            <a:r>
              <a:rPr sz="2000" dirty="0">
                <a:latin typeface="Microsoft YaHei"/>
                <a:cs typeface="Microsoft YaHei"/>
              </a:rPr>
              <a:t>流水线并行：将网络分成多段并行</a:t>
            </a:r>
            <a:r>
              <a:rPr sz="2000" spc="-5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→</a:t>
            </a:r>
            <a:r>
              <a:rPr sz="2000" spc="-5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引入流水线气泡</a:t>
            </a:r>
            <a:endParaRPr sz="2000">
              <a:latin typeface="Microsoft YaHei"/>
              <a:cs typeface="Microsoft YaHei"/>
            </a:endParaRPr>
          </a:p>
          <a:p>
            <a:pPr marL="1479550" lvl="2" indent="-418465">
              <a:spcBef>
                <a:spcPts val="480"/>
              </a:spcBef>
              <a:buFont typeface="Wingdings"/>
              <a:buChar char=""/>
              <a:tabLst>
                <a:tab pos="1479550" algn="l"/>
                <a:tab pos="1480185" algn="l"/>
              </a:tabLst>
            </a:pPr>
            <a:r>
              <a:rPr sz="2000" spc="-5" dirty="0">
                <a:latin typeface="Microsoft YaHei"/>
                <a:cs typeface="Microsoft YaHei"/>
              </a:rPr>
              <a:t>ZeRO-3：</a:t>
            </a:r>
            <a:r>
              <a:rPr sz="2000" dirty="0">
                <a:latin typeface="Microsoft YaHei"/>
                <a:cs typeface="Microsoft YaHei"/>
              </a:rPr>
              <a:t>将参数分布到数据并行组中，算之前先取回参数</a:t>
            </a:r>
            <a:r>
              <a:rPr sz="2000" spc="-3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→</a:t>
            </a:r>
            <a:r>
              <a:rPr sz="2000" spc="-35" dirty="0">
                <a:latin typeface="Microsoft YaHei"/>
                <a:cs typeface="Microsoft YaHei"/>
              </a:rPr>
              <a:t> </a:t>
            </a:r>
            <a:r>
              <a:rPr sz="2000" dirty="0">
                <a:latin typeface="Microsoft YaHei"/>
                <a:cs typeface="Microsoft YaHei"/>
              </a:rPr>
              <a:t>额外通信时间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5509" y="3257803"/>
            <a:ext cx="9051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5775" indent="-448309">
              <a:spcBef>
                <a:spcPts val="100"/>
              </a:spcBef>
              <a:buFont typeface="Wingdings"/>
              <a:buChar char=""/>
              <a:tabLst>
                <a:tab pos="485775" algn="l"/>
                <a:tab pos="486409" algn="l"/>
                <a:tab pos="4330065" algn="l"/>
                <a:tab pos="5282565" algn="l"/>
              </a:tabLst>
            </a:pPr>
            <a:r>
              <a:rPr sz="2400" dirty="0">
                <a:latin typeface="Microsoft YaHei"/>
                <a:cs typeface="Microsoft YaHei"/>
              </a:rPr>
              <a:t>分析：流水线的气泡占比</a:t>
            </a:r>
            <a:r>
              <a:rPr sz="2400" spc="-30" dirty="0">
                <a:latin typeface="Microsoft YaHei"/>
                <a:cs typeface="Microsoft YaHei"/>
              </a:rPr>
              <a:t>：</a:t>
            </a:r>
            <a:r>
              <a:rPr sz="3600" u="heavy" spc="-44" baseline="32407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2700" u="heavy" spc="89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𝑛</a:t>
            </a:r>
            <a:r>
              <a:rPr sz="2700" u="heavy" spc="89" baseline="46296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⁄</a:t>
            </a:r>
            <a:r>
              <a:rPr sz="2700" u="heavy" spc="89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𝑡</a:t>
            </a:r>
            <a:r>
              <a:rPr sz="2700" u="heavy" spc="30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700" u="heavy" spc="592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$</a:t>
            </a:r>
            <a:r>
              <a:rPr sz="2700" u="heavy" spc="-67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 </a:t>
            </a:r>
            <a:r>
              <a:rPr sz="2700" u="heavy" spc="60" baseline="43209" dirty="0">
                <a:uFill>
                  <a:solidFill>
                    <a:srgbClr val="000000"/>
                  </a:solidFill>
                </a:uFill>
                <a:latin typeface="Cambria Math"/>
                <a:cs typeface="Cambria Math"/>
              </a:rPr>
              <a:t>1	</a:t>
            </a:r>
            <a:r>
              <a:rPr dirty="0">
                <a:latin typeface="Microsoft YaHei"/>
                <a:cs typeface="Microsoft YaHei"/>
              </a:rPr>
              <a:t>，n</a:t>
            </a:r>
            <a:r>
              <a:rPr spc="-15" dirty="0">
                <a:latin typeface="Microsoft YaHei"/>
                <a:cs typeface="Microsoft YaHei"/>
              </a:rPr>
              <a:t> </a:t>
            </a:r>
            <a:r>
              <a:rPr dirty="0">
                <a:latin typeface="Microsoft YaHei"/>
                <a:cs typeface="Microsoft YaHei"/>
              </a:rPr>
              <a:t>/</a:t>
            </a:r>
            <a:r>
              <a:rPr spc="-10" dirty="0">
                <a:latin typeface="Microsoft YaHei"/>
                <a:cs typeface="Microsoft YaHei"/>
              </a:rPr>
              <a:t> </a:t>
            </a:r>
            <a:r>
              <a:rPr dirty="0">
                <a:latin typeface="Microsoft YaHei"/>
                <a:cs typeface="Microsoft YaHei"/>
              </a:rPr>
              <a:t>t</a:t>
            </a:r>
            <a:r>
              <a:rPr spc="-10" dirty="0">
                <a:latin typeface="Microsoft YaHei"/>
                <a:cs typeface="Microsoft YaHei"/>
              </a:rPr>
              <a:t> </a:t>
            </a:r>
            <a:r>
              <a:rPr dirty="0">
                <a:latin typeface="Microsoft YaHei"/>
                <a:cs typeface="Microsoft YaHei"/>
              </a:rPr>
              <a:t>&lt;&lt;</a:t>
            </a:r>
            <a:r>
              <a:rPr spc="-15" dirty="0">
                <a:latin typeface="Microsoft YaHei"/>
                <a:cs typeface="Microsoft YaHei"/>
              </a:rPr>
              <a:t> </a:t>
            </a:r>
            <a:r>
              <a:rPr spc="-5" dirty="0">
                <a:latin typeface="Microsoft YaHei"/>
                <a:cs typeface="Microsoft YaHei"/>
              </a:rPr>
              <a:t>4m</a:t>
            </a:r>
            <a:r>
              <a:rPr spc="-20" dirty="0">
                <a:latin typeface="Microsoft YaHei"/>
                <a:cs typeface="Microsoft YaHei"/>
              </a:rPr>
              <a:t> </a:t>
            </a:r>
            <a:r>
              <a:rPr dirty="0">
                <a:latin typeface="Microsoft YaHei"/>
                <a:cs typeface="Microsoft YaHei"/>
              </a:rPr>
              <a:t>的时候可以忽略不计</a:t>
            </a:r>
            <a:endParaRPr>
              <a:latin typeface="Microsoft YaHei"/>
              <a:cs typeface="Microsoft Ya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0909" y="3445255"/>
            <a:ext cx="9922510" cy="113030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R="535305" algn="ctr">
              <a:spcBef>
                <a:spcPts val="420"/>
              </a:spcBef>
            </a:pPr>
            <a:r>
              <a:rPr spc="515" dirty="0">
                <a:latin typeface="Cambria Math"/>
                <a:cs typeface="Cambria Math"/>
              </a:rPr>
              <a:t>𝑚'</a:t>
            </a:r>
            <a:r>
              <a:rPr spc="-70" dirty="0">
                <a:latin typeface="Cambria Math"/>
                <a:cs typeface="Cambria Math"/>
              </a:rPr>
              <a:t> </a:t>
            </a:r>
            <a:r>
              <a:rPr spc="60" dirty="0">
                <a:latin typeface="Cambria Math"/>
                <a:cs typeface="Cambria Math"/>
              </a:rPr>
              <a:t>𝑛</a:t>
            </a:r>
            <a:r>
              <a:rPr sz="2700" spc="89" baseline="1543" dirty="0">
                <a:latin typeface="Cambria Math"/>
                <a:cs typeface="Cambria Math"/>
              </a:rPr>
              <a:t>⁄</a:t>
            </a:r>
            <a:r>
              <a:rPr spc="60" dirty="0">
                <a:latin typeface="Cambria Math"/>
                <a:cs typeface="Cambria Math"/>
              </a:rPr>
              <a:t>𝑡</a:t>
            </a:r>
            <a:r>
              <a:rPr dirty="0">
                <a:latin typeface="Cambria Math"/>
                <a:cs typeface="Cambria Math"/>
              </a:rPr>
              <a:t> </a:t>
            </a:r>
            <a:r>
              <a:rPr spc="200" dirty="0">
                <a:latin typeface="Cambria Math"/>
                <a:cs typeface="Cambria Math"/>
              </a:rPr>
              <a:t>$1</a:t>
            </a:r>
            <a:endParaRPr>
              <a:latin typeface="Cambria Math"/>
              <a:cs typeface="Cambria Math"/>
            </a:endParaRPr>
          </a:p>
          <a:p>
            <a:pPr marL="460375" indent="-448309">
              <a:spcBef>
                <a:spcPts val="434"/>
              </a:spcBef>
              <a:buFont typeface="Wingdings"/>
              <a:buChar char=""/>
              <a:tabLst>
                <a:tab pos="460375" algn="l"/>
                <a:tab pos="461009" algn="l"/>
              </a:tabLst>
            </a:pPr>
            <a:r>
              <a:rPr sz="2400" dirty="0">
                <a:latin typeface="Microsoft YaHei"/>
                <a:cs typeface="Microsoft YaHei"/>
              </a:rPr>
              <a:t>并行策略：张量并行随着模型规模增大缓慢扩展，但不超过单机规模（</a:t>
            </a:r>
            <a:endParaRPr sz="2400">
              <a:latin typeface="Microsoft YaHei"/>
              <a:cs typeface="Microsoft YaHei"/>
            </a:endParaRPr>
          </a:p>
          <a:p>
            <a:pPr marL="12700">
              <a:spcBef>
                <a:spcPts val="25"/>
              </a:spcBef>
            </a:pPr>
            <a:r>
              <a:rPr sz="2400" spc="-5" dirty="0">
                <a:latin typeface="Microsoft YaHei"/>
                <a:cs typeface="Microsoft YaHei"/>
              </a:rPr>
              <a:t>&lt;=8），</a:t>
            </a:r>
            <a:r>
              <a:rPr sz="2400" dirty="0">
                <a:latin typeface="Microsoft YaHei"/>
                <a:cs typeface="Microsoft YaHei"/>
              </a:rPr>
              <a:t>其余全部使用流水线并行，通过调整微批处理大小减少气泡占比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33365" y="89915"/>
            <a:ext cx="5308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icrosoft YaHei"/>
                <a:cs typeface="Microsoft YaHei"/>
              </a:rPr>
              <a:t>并行策略：高效训练千亿模型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2062" y="4014264"/>
            <a:ext cx="3151020" cy="223988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51466" y="853864"/>
            <a:ext cx="10947400" cy="5629275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440690" indent="-440690">
              <a:spcBef>
                <a:spcPts val="1045"/>
              </a:spcBef>
              <a:buFont typeface="Wingdings"/>
              <a:buChar char=""/>
              <a:tabLst>
                <a:tab pos="440690" algn="l"/>
                <a:tab pos="441325" algn="l"/>
              </a:tabLst>
            </a:pPr>
            <a:r>
              <a:rPr sz="2600" dirty="0">
                <a:latin typeface="Microsoft YaHei"/>
                <a:cs typeface="Microsoft YaHei"/>
              </a:rPr>
              <a:t>其他优化</a:t>
            </a:r>
          </a:p>
          <a:p>
            <a:pPr marL="890269" lvl="1" indent="-433705">
              <a:spcBef>
                <a:spcPts val="869"/>
              </a:spcBef>
              <a:buFont typeface="Wingdings"/>
              <a:buChar char=""/>
              <a:tabLst>
                <a:tab pos="890269" algn="l"/>
                <a:tab pos="890905" algn="l"/>
              </a:tabLst>
            </a:pPr>
            <a:r>
              <a:rPr sz="2400" dirty="0">
                <a:latin typeface="Microsoft YaHei"/>
                <a:cs typeface="Microsoft YaHei"/>
              </a:rPr>
              <a:t>算子融合：融合多个</a:t>
            </a:r>
            <a:r>
              <a:rPr sz="2400" spc="-10" dirty="0">
                <a:latin typeface="Microsoft YaHei"/>
                <a:cs typeface="Microsoft YaHei"/>
              </a:rPr>
              <a:t> </a:t>
            </a:r>
            <a:r>
              <a:rPr sz="2400" spc="-5" dirty="0">
                <a:latin typeface="Microsoft YaHei"/>
                <a:cs typeface="Microsoft YaHei"/>
              </a:rPr>
              <a:t>element-wise </a:t>
            </a:r>
            <a:r>
              <a:rPr sz="2400" dirty="0">
                <a:latin typeface="Microsoft YaHei"/>
                <a:cs typeface="Microsoft YaHei"/>
              </a:rPr>
              <a:t>算子</a:t>
            </a:r>
            <a:r>
              <a:rPr sz="2400" spc="-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→</a:t>
            </a:r>
            <a:r>
              <a:rPr sz="2400" spc="-1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提升</a:t>
            </a:r>
            <a:r>
              <a:rPr sz="2400" spc="-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~10%</a:t>
            </a:r>
            <a:r>
              <a:rPr sz="2400" spc="-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计算速度</a:t>
            </a:r>
          </a:p>
          <a:p>
            <a:pPr marL="890269" lvl="1" indent="-433705">
              <a:spcBef>
                <a:spcPts val="840"/>
              </a:spcBef>
              <a:buFont typeface="Wingdings"/>
              <a:buChar char=""/>
              <a:tabLst>
                <a:tab pos="890269" algn="l"/>
                <a:tab pos="890905" algn="l"/>
              </a:tabLst>
            </a:pPr>
            <a:r>
              <a:rPr sz="2400" dirty="0">
                <a:latin typeface="Microsoft YaHei"/>
                <a:cs typeface="Microsoft YaHei"/>
              </a:rPr>
              <a:t>流水线平衡：流水线首尾阶段各少放置一个层平衡占用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→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节省</a:t>
            </a:r>
            <a:r>
              <a:rPr sz="2400" spc="-2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~10%</a:t>
            </a:r>
            <a:r>
              <a:rPr sz="2400" spc="-2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显存</a:t>
            </a:r>
          </a:p>
          <a:p>
            <a:pPr marL="456565" indent="-456565">
              <a:spcBef>
                <a:spcPts val="905"/>
              </a:spcBef>
              <a:buFont typeface="Wingdings"/>
              <a:buChar char=""/>
              <a:tabLst>
                <a:tab pos="456565" algn="l"/>
                <a:tab pos="457200" algn="l"/>
              </a:tabLst>
            </a:pPr>
            <a:r>
              <a:rPr sz="2600" dirty="0">
                <a:latin typeface="Microsoft YaHei"/>
                <a:cs typeface="Microsoft YaHei"/>
              </a:rPr>
              <a:t>跨平台兼容</a:t>
            </a:r>
            <a:r>
              <a:rPr sz="2600" spc="-5" dirty="0">
                <a:latin typeface="Microsoft YaHei"/>
                <a:cs typeface="Microsoft YaHei"/>
              </a:rPr>
              <a:t>：swDeepSpeed</a:t>
            </a:r>
            <a:r>
              <a:rPr sz="2600" dirty="0">
                <a:latin typeface="Microsoft YaHei"/>
                <a:cs typeface="Microsoft YaHei"/>
              </a:rPr>
              <a:t> 训练库 </a:t>
            </a:r>
            <a:r>
              <a:rPr sz="2600" dirty="0">
                <a:latin typeface="Wingdings"/>
                <a:cs typeface="Wingdings"/>
              </a:rPr>
              <a:t></a:t>
            </a:r>
            <a:r>
              <a:rPr sz="2600" spc="1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Microsoft YaHei"/>
                <a:cs typeface="Microsoft YaHei"/>
              </a:rPr>
              <a:t>与 </a:t>
            </a:r>
            <a:r>
              <a:rPr sz="2600" spc="-5" dirty="0">
                <a:latin typeface="Microsoft YaHei"/>
                <a:cs typeface="Microsoft YaHei"/>
              </a:rPr>
              <a:t>DeepSpeed API </a:t>
            </a:r>
            <a:r>
              <a:rPr sz="2600" dirty="0">
                <a:latin typeface="Microsoft YaHei"/>
                <a:cs typeface="Microsoft YaHei"/>
              </a:rPr>
              <a:t>兼容</a:t>
            </a:r>
          </a:p>
          <a:p>
            <a:pPr marL="914400" lvl="1" indent="-457200">
              <a:spcBef>
                <a:spcPts val="894"/>
              </a:spcBef>
              <a:buFont typeface="Wingdings"/>
              <a:buChar char=""/>
              <a:tabLst>
                <a:tab pos="913765" algn="l"/>
                <a:tab pos="914400" algn="l"/>
              </a:tabLst>
            </a:pPr>
            <a:r>
              <a:rPr sz="2400" dirty="0">
                <a:latin typeface="Microsoft YaHei"/>
                <a:cs typeface="Microsoft YaHei"/>
              </a:rPr>
              <a:t>支持申威架构，一行代码无缝替换兼容</a:t>
            </a:r>
          </a:p>
          <a:p>
            <a:pPr marL="914400" lvl="1" indent="-457200">
              <a:spcBef>
                <a:spcPts val="910"/>
              </a:spcBef>
              <a:buFont typeface="Wingdings"/>
              <a:buChar char=""/>
              <a:tabLst>
                <a:tab pos="913765" algn="l"/>
                <a:tab pos="914400" algn="l"/>
              </a:tabLst>
            </a:pPr>
            <a:r>
              <a:rPr sz="2400" dirty="0">
                <a:latin typeface="Microsoft YaHei"/>
                <a:cs typeface="Microsoft YaHei"/>
              </a:rPr>
              <a:t>实现并行通信策略，混合精度策略</a:t>
            </a:r>
            <a:r>
              <a:rPr sz="2400" spc="-5" dirty="0">
                <a:latin typeface="Microsoft YaHei"/>
                <a:cs typeface="Microsoft YaHei"/>
              </a:rPr>
              <a:t>，ZeRO</a:t>
            </a:r>
            <a:r>
              <a:rPr sz="2400" spc="-9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优化器</a:t>
            </a:r>
          </a:p>
          <a:p>
            <a:pPr marL="914400" lvl="1" indent="-457200">
              <a:spcBef>
                <a:spcPts val="820"/>
              </a:spcBef>
              <a:buFont typeface="Wingdings"/>
              <a:buChar char=""/>
              <a:tabLst>
                <a:tab pos="913765" algn="l"/>
                <a:tab pos="914400" algn="l"/>
              </a:tabLst>
            </a:pPr>
            <a:r>
              <a:rPr sz="2400" dirty="0">
                <a:latin typeface="Microsoft YaHei"/>
                <a:cs typeface="Microsoft YaHei"/>
              </a:rPr>
              <a:t>同一套训练框架可在三个集群上对齐训练曲线</a:t>
            </a:r>
          </a:p>
          <a:p>
            <a:pPr marL="629285">
              <a:spcBef>
                <a:spcPts val="2125"/>
              </a:spcBef>
            </a:pPr>
            <a:r>
              <a:rPr sz="1400" spc="5" dirty="0">
                <a:solidFill>
                  <a:srgbClr val="C792EA"/>
                </a:solidFill>
                <a:latin typeface="Microsoft YaHei"/>
                <a:cs typeface="Microsoft YaHei"/>
              </a:rPr>
              <a:t>import</a:t>
            </a:r>
            <a:r>
              <a:rPr sz="1400" spc="-10" dirty="0">
                <a:solidFill>
                  <a:srgbClr val="C792EA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latin typeface="Microsoft YaHei"/>
                <a:cs typeface="Microsoft YaHei"/>
              </a:rPr>
              <a:t>swDeepSpeed</a:t>
            </a:r>
            <a:r>
              <a:rPr sz="1400" spc="-10" dirty="0">
                <a:latin typeface="Microsoft YaHei"/>
                <a:cs typeface="Microsoft YaHei"/>
              </a:rPr>
              <a:t> </a:t>
            </a:r>
            <a:r>
              <a:rPr sz="1400" dirty="0">
                <a:solidFill>
                  <a:srgbClr val="C792EA"/>
                </a:solidFill>
                <a:latin typeface="Microsoft YaHei"/>
                <a:cs typeface="Microsoft YaHei"/>
              </a:rPr>
              <a:t>as</a:t>
            </a:r>
            <a:r>
              <a:rPr sz="1400" spc="-10" dirty="0">
                <a:solidFill>
                  <a:srgbClr val="C792EA"/>
                </a:solidFill>
                <a:latin typeface="Microsoft YaHei"/>
                <a:cs typeface="Microsoft YaHei"/>
              </a:rPr>
              <a:t> </a:t>
            </a:r>
            <a:r>
              <a:rPr sz="1400" dirty="0">
                <a:latin typeface="Microsoft YaHei"/>
                <a:cs typeface="Microsoft YaHei"/>
              </a:rPr>
              <a:t>deepspeed</a:t>
            </a:r>
          </a:p>
          <a:p>
            <a:pPr marL="838835" marR="6537959" indent="-209550">
              <a:lnSpc>
                <a:spcPct val="101000"/>
              </a:lnSpc>
              <a:spcBef>
                <a:spcPts val="10"/>
              </a:spcBef>
            </a:pPr>
            <a:r>
              <a:rPr sz="1400" dirty="0">
                <a:latin typeface="Microsoft YaHei"/>
                <a:cs typeface="Microsoft YaHei"/>
              </a:rPr>
              <a:t>model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spc="-15" dirty="0">
                <a:latin typeface="Microsoft YaHei"/>
                <a:cs typeface="Microsoft YaHei"/>
              </a:rPr>
              <a:t>optimizer</a:t>
            </a:r>
            <a:r>
              <a:rPr sz="1400" spc="-1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spc="-5" dirty="0">
                <a:latin typeface="Microsoft YaHei"/>
                <a:cs typeface="Microsoft YaHei"/>
              </a:rPr>
              <a:t>_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dirty="0">
                <a:latin typeface="Microsoft YaHei"/>
                <a:cs typeface="Microsoft YaHei"/>
              </a:rPr>
              <a:t>_ 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= </a:t>
            </a:r>
            <a:r>
              <a:rPr sz="1400" dirty="0">
                <a:latin typeface="Microsoft YaHei"/>
                <a:cs typeface="Microsoft YaHei"/>
              </a:rPr>
              <a:t>deepspeed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.</a:t>
            </a:r>
            <a:r>
              <a:rPr sz="1400" dirty="0">
                <a:solidFill>
                  <a:srgbClr val="82AAFF"/>
                </a:solidFill>
                <a:latin typeface="Microsoft YaHei"/>
                <a:cs typeface="Microsoft YaHei"/>
              </a:rPr>
              <a:t>initialize</a:t>
            </a:r>
            <a:r>
              <a:rPr sz="1400" dirty="0">
                <a:solidFill>
                  <a:srgbClr val="F78C6C"/>
                </a:solidFill>
                <a:latin typeface="Microsoft YaHei"/>
                <a:cs typeface="Microsoft YaHei"/>
              </a:rPr>
              <a:t>( </a:t>
            </a:r>
            <a:r>
              <a:rPr sz="1400" spc="-400" dirty="0">
                <a:solidFill>
                  <a:srgbClr val="F78C6C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model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model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model_parameters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latin typeface="Microsoft YaHei"/>
                <a:cs typeface="Microsoft YaHei"/>
              </a:rPr>
              <a:t>param_groups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args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args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</a:t>
            </a:r>
            <a:endParaRPr sz="1400" dirty="0">
              <a:latin typeface="Microsoft YaHei"/>
              <a:cs typeface="Microsoft YaHei"/>
            </a:endParaRPr>
          </a:p>
          <a:p>
            <a:pPr marL="838835">
              <a:lnSpc>
                <a:spcPts val="1610"/>
              </a:lnSpc>
            </a:pP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mpu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latin typeface="Microsoft YaHei"/>
                <a:cs typeface="Microsoft YaHei"/>
              </a:rPr>
              <a:t>mpu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</a:t>
            </a:r>
            <a:endParaRPr sz="1400" dirty="0">
              <a:latin typeface="Microsoft YaHei"/>
              <a:cs typeface="Microsoft YaHei"/>
            </a:endParaRPr>
          </a:p>
          <a:p>
            <a:pPr marL="838835" marR="7487284">
              <a:spcBef>
                <a:spcPts val="20"/>
              </a:spcBef>
            </a:pP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dist_init_required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solidFill>
                  <a:srgbClr val="C792EA"/>
                </a:solidFill>
                <a:latin typeface="Microsoft YaHei"/>
                <a:cs typeface="Microsoft YaHei"/>
              </a:rPr>
              <a:t>False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, </a:t>
            </a:r>
            <a:r>
              <a:rPr sz="1400" dirty="0">
                <a:solidFill>
                  <a:srgbClr val="89DDFF"/>
                </a:solidFill>
                <a:latin typeface="Microsoft YaHei"/>
                <a:cs typeface="Microsoft YaHei"/>
              </a:rPr>
              <a:t> 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config_params</a:t>
            </a:r>
            <a:r>
              <a:rPr sz="1400" spc="-5" dirty="0">
                <a:solidFill>
                  <a:srgbClr val="89DDFF"/>
                </a:solidFill>
                <a:latin typeface="Microsoft YaHei"/>
                <a:cs typeface="Microsoft YaHei"/>
              </a:rPr>
              <a:t>=</a:t>
            </a:r>
            <a:r>
              <a:rPr sz="1400" spc="-5" dirty="0">
                <a:solidFill>
                  <a:srgbClr val="F78C6C"/>
                </a:solidFill>
                <a:latin typeface="Microsoft YaHei"/>
                <a:cs typeface="Microsoft YaHei"/>
              </a:rPr>
              <a:t>config_params</a:t>
            </a:r>
            <a:endParaRPr sz="1400" dirty="0">
              <a:latin typeface="Microsoft YaHei"/>
              <a:cs typeface="Microsoft YaHei"/>
            </a:endParaRPr>
          </a:p>
          <a:p>
            <a:pPr marL="629285">
              <a:spcBef>
                <a:spcPts val="25"/>
              </a:spcBef>
            </a:pPr>
            <a:r>
              <a:rPr sz="1400" dirty="0">
                <a:solidFill>
                  <a:srgbClr val="F78C6C"/>
                </a:solidFill>
                <a:latin typeface="Microsoft YaHei"/>
                <a:cs typeface="Microsoft YaHei"/>
              </a:rPr>
              <a:t>)</a:t>
            </a:r>
            <a:endParaRPr sz="1400" dirty="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3365" y="89915"/>
            <a:ext cx="5308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icrosoft YaHei"/>
                <a:cs typeface="Microsoft YaHei"/>
              </a:rPr>
              <a:t>并行策略：高效训练千亿模型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4544" y="3546412"/>
            <a:ext cx="9989820" cy="2914015"/>
            <a:chOff x="1542163" y="3546411"/>
            <a:chExt cx="9989820" cy="29140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2163" y="3609814"/>
              <a:ext cx="7676353" cy="28501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84801" y="3571812"/>
              <a:ext cx="864235" cy="2378075"/>
            </a:xfrm>
            <a:custGeom>
              <a:avLst/>
              <a:gdLst/>
              <a:ahLst/>
              <a:cxnLst/>
              <a:rect l="l" t="t" r="r" b="b"/>
              <a:pathLst>
                <a:path w="864234" h="2378075">
                  <a:moveTo>
                    <a:pt x="0" y="0"/>
                  </a:moveTo>
                  <a:lnTo>
                    <a:pt x="864096" y="0"/>
                  </a:lnTo>
                  <a:lnTo>
                    <a:pt x="864096" y="2377467"/>
                  </a:lnTo>
                  <a:lnTo>
                    <a:pt x="0" y="2377467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220535" y="3571811"/>
              <a:ext cx="981710" cy="2378075"/>
            </a:xfrm>
            <a:custGeom>
              <a:avLst/>
              <a:gdLst/>
              <a:ahLst/>
              <a:cxnLst/>
              <a:rect l="l" t="t" r="r" b="b"/>
              <a:pathLst>
                <a:path w="981709" h="2378075">
                  <a:moveTo>
                    <a:pt x="0" y="0"/>
                  </a:moveTo>
                  <a:lnTo>
                    <a:pt x="981109" y="0"/>
                  </a:lnTo>
                  <a:lnTo>
                    <a:pt x="981109" y="2377467"/>
                  </a:lnTo>
                  <a:lnTo>
                    <a:pt x="0" y="2377467"/>
                  </a:lnTo>
                  <a:lnTo>
                    <a:pt x="0" y="0"/>
                  </a:lnTo>
                  <a:close/>
                </a:path>
              </a:pathLst>
            </a:custGeom>
            <a:ln w="508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24391" y="5271268"/>
              <a:ext cx="1907539" cy="544195"/>
            </a:xfrm>
            <a:custGeom>
              <a:avLst/>
              <a:gdLst/>
              <a:ahLst/>
              <a:cxnLst/>
              <a:rect l="l" t="t" r="r" b="b"/>
              <a:pathLst>
                <a:path w="1907540" h="544195">
                  <a:moveTo>
                    <a:pt x="1816869" y="0"/>
                  </a:moveTo>
                  <a:lnTo>
                    <a:pt x="90674" y="0"/>
                  </a:lnTo>
                  <a:lnTo>
                    <a:pt x="55379" y="7125"/>
                  </a:lnTo>
                  <a:lnTo>
                    <a:pt x="26557" y="26558"/>
                  </a:lnTo>
                  <a:lnTo>
                    <a:pt x="7125" y="55380"/>
                  </a:lnTo>
                  <a:lnTo>
                    <a:pt x="0" y="90675"/>
                  </a:lnTo>
                  <a:lnTo>
                    <a:pt x="0" y="453368"/>
                  </a:lnTo>
                  <a:lnTo>
                    <a:pt x="7125" y="488663"/>
                  </a:lnTo>
                  <a:lnTo>
                    <a:pt x="26557" y="517485"/>
                  </a:lnTo>
                  <a:lnTo>
                    <a:pt x="55379" y="536917"/>
                  </a:lnTo>
                  <a:lnTo>
                    <a:pt x="90674" y="544043"/>
                  </a:lnTo>
                  <a:lnTo>
                    <a:pt x="1816869" y="544043"/>
                  </a:lnTo>
                  <a:lnTo>
                    <a:pt x="1852164" y="536917"/>
                  </a:lnTo>
                  <a:lnTo>
                    <a:pt x="1880986" y="517485"/>
                  </a:lnTo>
                  <a:lnTo>
                    <a:pt x="1900418" y="488663"/>
                  </a:lnTo>
                  <a:lnTo>
                    <a:pt x="1907543" y="453368"/>
                  </a:lnTo>
                  <a:lnTo>
                    <a:pt x="1907543" y="90675"/>
                  </a:lnTo>
                  <a:lnTo>
                    <a:pt x="1900418" y="55380"/>
                  </a:lnTo>
                  <a:lnTo>
                    <a:pt x="1880986" y="26558"/>
                  </a:lnTo>
                  <a:lnTo>
                    <a:pt x="1852164" y="7125"/>
                  </a:lnTo>
                  <a:lnTo>
                    <a:pt x="1816869" y="0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9936563" y="1408013"/>
            <a:ext cx="1917064" cy="553720"/>
            <a:chOff x="9934182" y="1408013"/>
            <a:chExt cx="1917064" cy="553720"/>
          </a:xfrm>
        </p:grpSpPr>
        <p:sp>
          <p:nvSpPr>
            <p:cNvPr id="8" name="object 8"/>
            <p:cNvSpPr/>
            <p:nvPr/>
          </p:nvSpPr>
          <p:spPr>
            <a:xfrm>
              <a:off x="9938945" y="1412775"/>
              <a:ext cx="1907539" cy="544195"/>
            </a:xfrm>
            <a:custGeom>
              <a:avLst/>
              <a:gdLst/>
              <a:ahLst/>
              <a:cxnLst/>
              <a:rect l="l" t="t" r="r" b="b"/>
              <a:pathLst>
                <a:path w="1907540" h="544194">
                  <a:moveTo>
                    <a:pt x="1816869" y="0"/>
                  </a:moveTo>
                  <a:lnTo>
                    <a:pt x="90675" y="0"/>
                  </a:lnTo>
                  <a:lnTo>
                    <a:pt x="55380" y="7125"/>
                  </a:lnTo>
                  <a:lnTo>
                    <a:pt x="26558" y="26558"/>
                  </a:lnTo>
                  <a:lnTo>
                    <a:pt x="7125" y="55380"/>
                  </a:lnTo>
                  <a:lnTo>
                    <a:pt x="0" y="90675"/>
                  </a:lnTo>
                  <a:lnTo>
                    <a:pt x="0" y="453368"/>
                  </a:lnTo>
                  <a:lnTo>
                    <a:pt x="7125" y="488662"/>
                  </a:lnTo>
                  <a:lnTo>
                    <a:pt x="26558" y="517484"/>
                  </a:lnTo>
                  <a:lnTo>
                    <a:pt x="55380" y="536916"/>
                  </a:lnTo>
                  <a:lnTo>
                    <a:pt x="90675" y="544042"/>
                  </a:lnTo>
                  <a:lnTo>
                    <a:pt x="1816869" y="544042"/>
                  </a:lnTo>
                  <a:lnTo>
                    <a:pt x="1852164" y="536916"/>
                  </a:lnTo>
                  <a:lnTo>
                    <a:pt x="1880986" y="517484"/>
                  </a:lnTo>
                  <a:lnTo>
                    <a:pt x="1900419" y="488662"/>
                  </a:lnTo>
                  <a:lnTo>
                    <a:pt x="1907545" y="453368"/>
                  </a:lnTo>
                  <a:lnTo>
                    <a:pt x="1907545" y="90675"/>
                  </a:lnTo>
                  <a:lnTo>
                    <a:pt x="1900419" y="55380"/>
                  </a:lnTo>
                  <a:lnTo>
                    <a:pt x="1880986" y="26558"/>
                  </a:lnTo>
                  <a:lnTo>
                    <a:pt x="1852164" y="7125"/>
                  </a:lnTo>
                  <a:lnTo>
                    <a:pt x="181686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938945" y="1412775"/>
              <a:ext cx="1907539" cy="544195"/>
            </a:xfrm>
            <a:custGeom>
              <a:avLst/>
              <a:gdLst/>
              <a:ahLst/>
              <a:cxnLst/>
              <a:rect l="l" t="t" r="r" b="b"/>
              <a:pathLst>
                <a:path w="1907540" h="544194">
                  <a:moveTo>
                    <a:pt x="0" y="90675"/>
                  </a:moveTo>
                  <a:lnTo>
                    <a:pt x="7125" y="55380"/>
                  </a:lnTo>
                  <a:lnTo>
                    <a:pt x="26558" y="26558"/>
                  </a:lnTo>
                  <a:lnTo>
                    <a:pt x="55380" y="7125"/>
                  </a:lnTo>
                  <a:lnTo>
                    <a:pt x="90675" y="0"/>
                  </a:lnTo>
                  <a:lnTo>
                    <a:pt x="1816870" y="0"/>
                  </a:lnTo>
                  <a:lnTo>
                    <a:pt x="1852164" y="7125"/>
                  </a:lnTo>
                  <a:lnTo>
                    <a:pt x="1880986" y="26558"/>
                  </a:lnTo>
                  <a:lnTo>
                    <a:pt x="1900419" y="55380"/>
                  </a:lnTo>
                  <a:lnTo>
                    <a:pt x="1907545" y="90675"/>
                  </a:lnTo>
                  <a:lnTo>
                    <a:pt x="1907545" y="453367"/>
                  </a:lnTo>
                  <a:lnTo>
                    <a:pt x="1900419" y="488662"/>
                  </a:lnTo>
                  <a:lnTo>
                    <a:pt x="1880986" y="517484"/>
                  </a:lnTo>
                  <a:lnTo>
                    <a:pt x="1852164" y="536917"/>
                  </a:lnTo>
                  <a:lnTo>
                    <a:pt x="1816870" y="544043"/>
                  </a:lnTo>
                  <a:lnTo>
                    <a:pt x="90675" y="544043"/>
                  </a:lnTo>
                  <a:lnTo>
                    <a:pt x="55380" y="536917"/>
                  </a:lnTo>
                  <a:lnTo>
                    <a:pt x="26558" y="517484"/>
                  </a:lnTo>
                  <a:lnTo>
                    <a:pt x="7125" y="488662"/>
                  </a:lnTo>
                  <a:lnTo>
                    <a:pt x="0" y="453367"/>
                  </a:lnTo>
                  <a:lnTo>
                    <a:pt x="0" y="90675"/>
                  </a:lnTo>
                  <a:close/>
                </a:path>
              </a:pathLst>
            </a:custGeom>
            <a:ln w="952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71103" y="1003392"/>
            <a:ext cx="11200765" cy="246888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471170" indent="-433705">
              <a:spcBef>
                <a:spcPts val="1340"/>
              </a:spcBef>
              <a:buFont typeface="Wingdings"/>
              <a:buChar char=""/>
              <a:tabLst>
                <a:tab pos="471170" algn="l"/>
                <a:tab pos="471805" algn="l"/>
              </a:tabLst>
            </a:pPr>
            <a:r>
              <a:rPr sz="2400" dirty="0">
                <a:latin typeface="Microsoft YaHei"/>
                <a:cs typeface="Microsoft YaHei"/>
              </a:rPr>
              <a:t>测试集群配置：</a:t>
            </a:r>
            <a:endParaRPr sz="2400">
              <a:latin typeface="Microsoft YaHei"/>
              <a:cs typeface="Microsoft YaHei"/>
            </a:endParaRPr>
          </a:p>
          <a:p>
            <a:pPr marL="920750" lvl="1" indent="-425450">
              <a:spcBef>
                <a:spcPts val="1135"/>
              </a:spcBef>
              <a:buFont typeface="Wingdings"/>
              <a:buChar char=""/>
              <a:tabLst>
                <a:tab pos="920115" algn="l"/>
                <a:tab pos="920750" algn="l"/>
              </a:tabLst>
            </a:pPr>
            <a:r>
              <a:rPr sz="2200" spc="-5" dirty="0">
                <a:latin typeface="Microsoft YaHei"/>
                <a:cs typeface="Microsoft YaHei"/>
              </a:rPr>
              <a:t>A100</a:t>
            </a:r>
            <a:r>
              <a:rPr sz="2200" spc="-1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集群</a:t>
            </a:r>
            <a:r>
              <a:rPr sz="2200" spc="-5" dirty="0">
                <a:latin typeface="Microsoft YaHei"/>
                <a:cs typeface="Microsoft YaHei"/>
              </a:rPr>
              <a:t>（A100）：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96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台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DGX-A100，</a:t>
            </a:r>
            <a:r>
              <a:rPr sz="2200" dirty="0">
                <a:latin typeface="Microsoft YaHei"/>
                <a:cs typeface="Microsoft YaHei"/>
              </a:rPr>
              <a:t>每台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2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张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200GB </a:t>
            </a:r>
            <a:r>
              <a:rPr sz="2200" dirty="0">
                <a:latin typeface="Microsoft YaHei"/>
                <a:cs typeface="Microsoft YaHei"/>
              </a:rPr>
              <a:t>IB</a:t>
            </a:r>
            <a:r>
              <a:rPr sz="2200" spc="-1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网卡</a:t>
            </a:r>
            <a:r>
              <a:rPr sz="2200" spc="-155" dirty="0">
                <a:latin typeface="Microsoft YaHei"/>
                <a:cs typeface="Microsoft YaHei"/>
              </a:rPr>
              <a:t> </a:t>
            </a:r>
            <a:r>
              <a:rPr sz="3300" baseline="35353" dirty="0">
                <a:solidFill>
                  <a:srgbClr val="FFFFFF"/>
                </a:solidFill>
                <a:latin typeface="Microsoft YaHei"/>
                <a:cs typeface="Microsoft YaHei"/>
              </a:rPr>
              <a:t>硬件差异性大</a:t>
            </a:r>
            <a:endParaRPr sz="3300" baseline="35353">
              <a:latin typeface="Microsoft YaHei"/>
              <a:cs typeface="Microsoft YaHei"/>
            </a:endParaRPr>
          </a:p>
          <a:p>
            <a:pPr marL="920750" lvl="1" indent="-425450">
              <a:spcBef>
                <a:spcPts val="1055"/>
              </a:spcBef>
              <a:buFont typeface="Wingdings"/>
              <a:buChar char=""/>
              <a:tabLst>
                <a:tab pos="920115" algn="l"/>
                <a:tab pos="920750" algn="l"/>
              </a:tabLst>
            </a:pPr>
            <a:r>
              <a:rPr sz="2200" dirty="0">
                <a:latin typeface="Microsoft YaHei"/>
                <a:cs typeface="Microsoft YaHei"/>
              </a:rPr>
              <a:t>海光</a:t>
            </a:r>
            <a:r>
              <a:rPr sz="2200" spc="-5" dirty="0">
                <a:latin typeface="Microsoft YaHei"/>
                <a:cs typeface="Microsoft YaHei"/>
              </a:rPr>
              <a:t>GPU（Hygon）：3000</a:t>
            </a:r>
            <a:r>
              <a:rPr sz="2200" spc="-1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台机器，每台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4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张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DCU</a:t>
            </a:r>
            <a:r>
              <a:rPr sz="2200" spc="-2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加速卡、4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张</a:t>
            </a:r>
            <a:r>
              <a:rPr sz="2200" spc="-1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50G </a:t>
            </a:r>
            <a:r>
              <a:rPr sz="2200" dirty="0">
                <a:latin typeface="Microsoft YaHei"/>
                <a:cs typeface="Microsoft YaHei"/>
              </a:rPr>
              <a:t>IB</a:t>
            </a:r>
            <a:r>
              <a:rPr sz="2200" spc="-1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网卡</a:t>
            </a:r>
            <a:endParaRPr sz="2200">
              <a:latin typeface="Microsoft YaHei"/>
              <a:cs typeface="Microsoft YaHei"/>
            </a:endParaRPr>
          </a:p>
          <a:p>
            <a:pPr marL="920750" lvl="1" indent="-425450">
              <a:spcBef>
                <a:spcPts val="1055"/>
              </a:spcBef>
              <a:buFont typeface="Wingdings"/>
              <a:buChar char=""/>
              <a:tabLst>
                <a:tab pos="920115" algn="l"/>
                <a:tab pos="920750" algn="l"/>
              </a:tabLst>
            </a:pPr>
            <a:r>
              <a:rPr sz="2200" dirty="0">
                <a:latin typeface="Microsoft YaHei"/>
                <a:cs typeface="Microsoft YaHei"/>
              </a:rPr>
              <a:t>申威处理器</a:t>
            </a:r>
            <a:r>
              <a:rPr sz="2200" spc="-5" dirty="0">
                <a:latin typeface="Microsoft YaHei"/>
                <a:cs typeface="Microsoft YaHei"/>
              </a:rPr>
              <a:t>（Sunway）：8192</a:t>
            </a:r>
            <a:r>
              <a:rPr sz="2200" spc="-3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个节点，每节点一块</a:t>
            </a:r>
            <a:r>
              <a:rPr sz="2200" spc="-30" dirty="0">
                <a:latin typeface="Microsoft YaHei"/>
                <a:cs typeface="Microsoft YaHei"/>
              </a:rPr>
              <a:t> </a:t>
            </a:r>
            <a:r>
              <a:rPr sz="2200" spc="-5" dirty="0">
                <a:latin typeface="Microsoft YaHei"/>
                <a:cs typeface="Microsoft YaHei"/>
              </a:rPr>
              <a:t>SW26010-PRO</a:t>
            </a:r>
            <a:r>
              <a:rPr sz="2200" spc="-35" dirty="0">
                <a:latin typeface="Microsoft YaHei"/>
                <a:cs typeface="Microsoft YaHei"/>
              </a:rPr>
              <a:t> </a:t>
            </a:r>
            <a:r>
              <a:rPr sz="2200" dirty="0">
                <a:latin typeface="Microsoft YaHei"/>
                <a:cs typeface="Microsoft YaHei"/>
              </a:rPr>
              <a:t>处理器</a:t>
            </a:r>
            <a:endParaRPr sz="2200">
              <a:latin typeface="Microsoft YaHei"/>
              <a:cs typeface="Microsoft YaHei"/>
            </a:endParaRPr>
          </a:p>
          <a:p>
            <a:pPr marL="471170" indent="-433705">
              <a:spcBef>
                <a:spcPts val="1075"/>
              </a:spcBef>
              <a:buFont typeface="Wingdings"/>
              <a:buChar char=""/>
              <a:tabLst>
                <a:tab pos="471170" algn="l"/>
                <a:tab pos="471805" algn="l"/>
              </a:tabLst>
            </a:pPr>
            <a:r>
              <a:rPr sz="2400" dirty="0">
                <a:latin typeface="Microsoft YaHei"/>
                <a:cs typeface="Microsoft YaHei"/>
              </a:rPr>
              <a:t>训练</a:t>
            </a:r>
            <a:r>
              <a:rPr sz="2400" spc="-15" dirty="0">
                <a:latin typeface="Microsoft YaHei"/>
                <a:cs typeface="Microsoft YaHei"/>
              </a:rPr>
              <a:t> </a:t>
            </a:r>
            <a:r>
              <a:rPr sz="2400" spc="-5" dirty="0">
                <a:latin typeface="Microsoft YaHei"/>
                <a:cs typeface="Microsoft YaHei"/>
              </a:rPr>
              <a:t>GPT-3 </a:t>
            </a:r>
            <a:r>
              <a:rPr sz="2400" dirty="0">
                <a:latin typeface="Microsoft YaHei"/>
                <a:cs typeface="Microsoft YaHei"/>
              </a:rPr>
              <a:t>175B</a:t>
            </a:r>
            <a:r>
              <a:rPr sz="2400" spc="-2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规模的模型，按照相同的</a:t>
            </a:r>
            <a:r>
              <a:rPr sz="2400" spc="-10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300B</a:t>
            </a:r>
            <a:r>
              <a:rPr sz="2400" spc="-15" dirty="0">
                <a:latin typeface="Microsoft YaHei"/>
                <a:cs typeface="Microsoft YaHei"/>
              </a:rPr>
              <a:t> </a:t>
            </a:r>
            <a:r>
              <a:rPr sz="2400" dirty="0">
                <a:latin typeface="Microsoft YaHei"/>
                <a:cs typeface="Microsoft YaHei"/>
              </a:rPr>
              <a:t>单词量估计训练时间：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26773" y="3905319"/>
            <a:ext cx="1907539" cy="544195"/>
          </a:xfrm>
          <a:custGeom>
            <a:avLst/>
            <a:gdLst/>
            <a:ahLst/>
            <a:cxnLst/>
            <a:rect l="l" t="t" r="r" b="b"/>
            <a:pathLst>
              <a:path w="1907540" h="544195">
                <a:moveTo>
                  <a:pt x="1816869" y="0"/>
                </a:moveTo>
                <a:lnTo>
                  <a:pt x="90675" y="0"/>
                </a:lnTo>
                <a:lnTo>
                  <a:pt x="55380" y="7125"/>
                </a:lnTo>
                <a:lnTo>
                  <a:pt x="26558" y="26557"/>
                </a:lnTo>
                <a:lnTo>
                  <a:pt x="7125" y="55379"/>
                </a:lnTo>
                <a:lnTo>
                  <a:pt x="0" y="90674"/>
                </a:lnTo>
                <a:lnTo>
                  <a:pt x="0" y="453367"/>
                </a:lnTo>
                <a:lnTo>
                  <a:pt x="7125" y="488662"/>
                </a:lnTo>
                <a:lnTo>
                  <a:pt x="26558" y="517484"/>
                </a:lnTo>
                <a:lnTo>
                  <a:pt x="55380" y="536916"/>
                </a:lnTo>
                <a:lnTo>
                  <a:pt x="90675" y="544042"/>
                </a:lnTo>
                <a:lnTo>
                  <a:pt x="1816869" y="544042"/>
                </a:lnTo>
                <a:lnTo>
                  <a:pt x="1852164" y="536916"/>
                </a:lnTo>
                <a:lnTo>
                  <a:pt x="1880986" y="517484"/>
                </a:lnTo>
                <a:lnTo>
                  <a:pt x="1900419" y="488662"/>
                </a:lnTo>
                <a:lnTo>
                  <a:pt x="1907545" y="453367"/>
                </a:lnTo>
                <a:lnTo>
                  <a:pt x="1907545" y="90674"/>
                </a:lnTo>
                <a:lnTo>
                  <a:pt x="1900419" y="55379"/>
                </a:lnTo>
                <a:lnTo>
                  <a:pt x="1880986" y="26557"/>
                </a:lnTo>
                <a:lnTo>
                  <a:pt x="1852164" y="7125"/>
                </a:lnTo>
                <a:lnTo>
                  <a:pt x="181686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26773" y="4588294"/>
            <a:ext cx="1907539" cy="544195"/>
          </a:xfrm>
          <a:custGeom>
            <a:avLst/>
            <a:gdLst/>
            <a:ahLst/>
            <a:cxnLst/>
            <a:rect l="l" t="t" r="r" b="b"/>
            <a:pathLst>
              <a:path w="1907540" h="544195">
                <a:moveTo>
                  <a:pt x="1816869" y="0"/>
                </a:moveTo>
                <a:lnTo>
                  <a:pt x="90675" y="0"/>
                </a:lnTo>
                <a:lnTo>
                  <a:pt x="55380" y="7125"/>
                </a:lnTo>
                <a:lnTo>
                  <a:pt x="26558" y="26558"/>
                </a:lnTo>
                <a:lnTo>
                  <a:pt x="7125" y="55380"/>
                </a:lnTo>
                <a:lnTo>
                  <a:pt x="0" y="90675"/>
                </a:lnTo>
                <a:lnTo>
                  <a:pt x="0" y="453367"/>
                </a:lnTo>
                <a:lnTo>
                  <a:pt x="7125" y="488662"/>
                </a:lnTo>
                <a:lnTo>
                  <a:pt x="26558" y="517484"/>
                </a:lnTo>
                <a:lnTo>
                  <a:pt x="55380" y="536916"/>
                </a:lnTo>
                <a:lnTo>
                  <a:pt x="90675" y="544042"/>
                </a:lnTo>
                <a:lnTo>
                  <a:pt x="1816869" y="544042"/>
                </a:lnTo>
                <a:lnTo>
                  <a:pt x="1852164" y="536916"/>
                </a:lnTo>
                <a:lnTo>
                  <a:pt x="1880986" y="517484"/>
                </a:lnTo>
                <a:lnTo>
                  <a:pt x="1900419" y="488662"/>
                </a:lnTo>
                <a:lnTo>
                  <a:pt x="1907545" y="453367"/>
                </a:lnTo>
                <a:lnTo>
                  <a:pt x="1907545" y="90675"/>
                </a:lnTo>
                <a:lnTo>
                  <a:pt x="1900419" y="55380"/>
                </a:lnTo>
                <a:lnTo>
                  <a:pt x="1880986" y="26558"/>
                </a:lnTo>
                <a:lnTo>
                  <a:pt x="1852164" y="7125"/>
                </a:lnTo>
                <a:lnTo>
                  <a:pt x="1816869" y="0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729644" y="3984245"/>
            <a:ext cx="1701800" cy="16271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">
              <a:spcBef>
                <a:spcPts val="100"/>
              </a:spcBef>
            </a:pPr>
            <a:r>
              <a:rPr sz="2200" dirty="0">
                <a:solidFill>
                  <a:srgbClr val="FFFFFF"/>
                </a:solidFill>
                <a:latin typeface="Microsoft YaHei"/>
                <a:cs typeface="Microsoft YaHei"/>
              </a:rPr>
              <a:t>利用率较高</a:t>
            </a:r>
            <a:endParaRPr sz="2200">
              <a:latin typeface="Microsoft YaHei"/>
              <a:cs typeface="Microsoft YaHei"/>
            </a:endParaRPr>
          </a:p>
          <a:p>
            <a:pPr marL="151765" marR="5080" indent="-139700">
              <a:lnSpc>
                <a:spcPct val="203600"/>
              </a:lnSpc>
            </a:pPr>
            <a:r>
              <a:rPr sz="2200" dirty="0">
                <a:solidFill>
                  <a:srgbClr val="FFFFFF"/>
                </a:solidFill>
                <a:latin typeface="Microsoft YaHei"/>
                <a:cs typeface="Microsoft YaHei"/>
              </a:rPr>
              <a:t>训练时间合理 有性能优势</a:t>
            </a:r>
            <a:endParaRPr sz="2200">
              <a:latin typeface="Microsoft YaHei"/>
              <a:cs typeface="Microsoft YaHe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939726" y="4414188"/>
            <a:ext cx="659130" cy="1319530"/>
            <a:chOff x="8937345" y="4414188"/>
            <a:chExt cx="659130" cy="1319530"/>
          </a:xfrm>
        </p:grpSpPr>
        <p:sp>
          <p:nvSpPr>
            <p:cNvPr id="15" name="object 15"/>
            <p:cNvSpPr/>
            <p:nvPr/>
          </p:nvSpPr>
          <p:spPr>
            <a:xfrm>
              <a:off x="8981472" y="4426888"/>
              <a:ext cx="559435" cy="948690"/>
            </a:xfrm>
            <a:custGeom>
              <a:avLst/>
              <a:gdLst/>
              <a:ahLst/>
              <a:cxnLst/>
              <a:rect l="l" t="t" r="r" b="b"/>
              <a:pathLst>
                <a:path w="559434" h="948689">
                  <a:moveTo>
                    <a:pt x="29718" y="0"/>
                  </a:moveTo>
                  <a:lnTo>
                    <a:pt x="0" y="97937"/>
                  </a:lnTo>
                  <a:lnTo>
                    <a:pt x="31913" y="80882"/>
                  </a:lnTo>
                  <a:lnTo>
                    <a:pt x="495407" y="948192"/>
                  </a:lnTo>
                  <a:lnTo>
                    <a:pt x="559235" y="914082"/>
                  </a:lnTo>
                  <a:lnTo>
                    <a:pt x="95741" y="46772"/>
                  </a:lnTo>
                  <a:lnTo>
                    <a:pt x="127655" y="29718"/>
                  </a:lnTo>
                  <a:lnTo>
                    <a:pt x="29718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981472" y="4426888"/>
              <a:ext cx="559435" cy="948690"/>
            </a:xfrm>
            <a:custGeom>
              <a:avLst/>
              <a:gdLst/>
              <a:ahLst/>
              <a:cxnLst/>
              <a:rect l="l" t="t" r="r" b="b"/>
              <a:pathLst>
                <a:path w="559434" h="948689">
                  <a:moveTo>
                    <a:pt x="0" y="97937"/>
                  </a:moveTo>
                  <a:lnTo>
                    <a:pt x="31913" y="80882"/>
                  </a:lnTo>
                  <a:lnTo>
                    <a:pt x="495408" y="948192"/>
                  </a:lnTo>
                  <a:lnTo>
                    <a:pt x="559235" y="914082"/>
                  </a:lnTo>
                  <a:lnTo>
                    <a:pt x="95741" y="46772"/>
                  </a:lnTo>
                  <a:lnTo>
                    <a:pt x="127654" y="29717"/>
                  </a:lnTo>
                  <a:lnTo>
                    <a:pt x="29717" y="0"/>
                  </a:lnTo>
                  <a:lnTo>
                    <a:pt x="0" y="97937"/>
                  </a:lnTo>
                  <a:close/>
                </a:path>
              </a:pathLst>
            </a:custGeom>
            <a:ln w="25399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50045" y="5477296"/>
              <a:ext cx="633730" cy="243840"/>
            </a:xfrm>
            <a:custGeom>
              <a:avLst/>
              <a:gdLst/>
              <a:ahLst/>
              <a:cxnLst/>
              <a:rect l="l" t="t" r="r" b="b"/>
              <a:pathLst>
                <a:path w="633729" h="243839">
                  <a:moveTo>
                    <a:pt x="616009" y="0"/>
                  </a:moveTo>
                  <a:lnTo>
                    <a:pt x="60439" y="139808"/>
                  </a:lnTo>
                  <a:lnTo>
                    <a:pt x="51739" y="105238"/>
                  </a:lnTo>
                  <a:lnTo>
                    <a:pt x="0" y="191776"/>
                  </a:lnTo>
                  <a:lnTo>
                    <a:pt x="86537" y="243517"/>
                  </a:lnTo>
                  <a:lnTo>
                    <a:pt x="77838" y="208947"/>
                  </a:lnTo>
                  <a:lnTo>
                    <a:pt x="633408" y="69140"/>
                  </a:lnTo>
                  <a:lnTo>
                    <a:pt x="616009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950045" y="5477296"/>
              <a:ext cx="633730" cy="243840"/>
            </a:xfrm>
            <a:custGeom>
              <a:avLst/>
              <a:gdLst/>
              <a:ahLst/>
              <a:cxnLst/>
              <a:rect l="l" t="t" r="r" b="b"/>
              <a:pathLst>
                <a:path w="633729" h="243839">
                  <a:moveTo>
                    <a:pt x="51739" y="105238"/>
                  </a:moveTo>
                  <a:lnTo>
                    <a:pt x="60439" y="139808"/>
                  </a:lnTo>
                  <a:lnTo>
                    <a:pt x="616009" y="0"/>
                  </a:lnTo>
                  <a:lnTo>
                    <a:pt x="633408" y="69139"/>
                  </a:lnTo>
                  <a:lnTo>
                    <a:pt x="77838" y="208948"/>
                  </a:lnTo>
                  <a:lnTo>
                    <a:pt x="86537" y="243517"/>
                  </a:lnTo>
                  <a:lnTo>
                    <a:pt x="0" y="191777"/>
                  </a:lnTo>
                  <a:lnTo>
                    <a:pt x="51739" y="105238"/>
                  </a:lnTo>
                  <a:close/>
                </a:path>
              </a:pathLst>
            </a:custGeom>
            <a:ln w="25400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3733365" y="89915"/>
            <a:ext cx="5308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Microsoft YaHei"/>
                <a:cs typeface="Microsoft YaHei"/>
              </a:rPr>
              <a:t>并行策略：高效训练千亿模型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656723" y="6594560"/>
            <a:ext cx="502793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10" dirty="0">
                <a:latin typeface="Arial MT"/>
                <a:cs typeface="Arial MT"/>
              </a:rPr>
              <a:t>Zeng,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Liu,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GLM-130B:</a:t>
            </a:r>
            <a:r>
              <a:rPr sz="1200" u="sng" spc="-6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An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Open Bilingual</a:t>
            </a:r>
            <a:r>
              <a:rPr sz="1200" u="sng" spc="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Arial MT"/>
                <a:cs typeface="Arial MT"/>
              </a:rPr>
              <a:t>Pre-trained Model</a:t>
            </a:r>
            <a:r>
              <a:rPr sz="1200" spc="-5" dirty="0">
                <a:latin typeface="Arial MT"/>
                <a:cs typeface="Arial MT"/>
              </a:rPr>
              <a:t>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ICLR’23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Introduction of Positional Embedding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自注意力机制主要关注词语之间的相互关系，在计算中，根据词语之间的语义关系来计算注意力分数，并不会考虑词语之间的位置关系。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233805" y="3728085"/>
            <a:ext cx="8173085" cy="1414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dog chased the pig. </a:t>
            </a:r>
          </a:p>
          <a:p>
            <a:pPr algn="l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pig chased the dog. </a:t>
            </a:r>
          </a:p>
          <a:p>
            <a:pPr algn="l">
              <a:lnSpc>
                <a:spcPts val="344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 chased pig The the dog.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1125220" y="2581275"/>
            <a:ext cx="586930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即使打乱序列中词语的顺序，依旧会得到相同的语义表达</a:t>
            </a:r>
          </a:p>
          <a:p>
            <a:pPr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因此需要额外增加位置信息。</a:t>
            </a:r>
          </a:p>
        </p:txBody>
      </p:sp>
      <p:pic>
        <p:nvPicPr>
          <p:cNvPr id="23" name="图片 22" descr="self_attentio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1270" y="1527175"/>
            <a:ext cx="4201795" cy="44761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Introduction of Positional Embedding</a:t>
            </a: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4944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位置信息的表示有很多种，如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absolute positional embeddings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原理：对于第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个位置的向量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，添加位置向量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（仅依赖于位置编号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+p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应用模型：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sinusoidal positional embedding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learned absolute positional embedding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BERT/RoBERTa/GPT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relative positional embeddings: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原理：对于第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个和第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个位置的向量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，将相对位置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m-n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的信息添加到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self-attention matrix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应用模型：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rotary positional embeddings</a:t>
            </a: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原理：使用旋转矩阵对绝对位置进行编码，并同时在自注意力公式中引入了显式的相对位置依赖。</a:t>
            </a: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应用模型：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PaLM/GPT-Neo/GPT-J/LLaMa1&amp;2/ChatGLM1&amp;2</a:t>
            </a: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Sinusoidal Positional Embedding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sine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cosine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函数计算每个位置的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positional embedding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可以反应相对位置信息；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模型可以接受不同长度的输入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缺点：数值为固定值，无法参与学习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344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transformer_positional_encoding_exampl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2170" y="3912870"/>
            <a:ext cx="7116445" cy="1976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968388" y="3913160"/>
            <a:ext cx="4227590" cy="2042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>
                <p:custDataLst>
                  <p:tags r:id="rId5"/>
                </p:custDataLst>
              </p:nvPr>
            </p:nvSpPr>
            <p:spPr>
              <a:xfrm>
                <a:off x="8095615" y="1887220"/>
                <a:ext cx="4053840" cy="16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𝑚𝑜𝑑𝑒𝑙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b="0" dirty="0"/>
              </a:p>
              <a:p>
                <a:endParaRPr lang="en-US" altLang="zh-CN" sz="1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8095615" y="1887220"/>
                <a:ext cx="4053840" cy="169481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184910" y="6152515"/>
            <a:ext cx="609600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Reference: The Illustrated Transformer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Learned Positional Embedding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将表示位置的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 ids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放入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nn.Embedding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，获取大小为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hidden size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positional embedding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优点：可以随模型训练进行参数更新</a:t>
            </a: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缺点：可扩展性差，只能表征在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max_seq_length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以内的位置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344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bert-embedding-modifi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9595" y="2393315"/>
            <a:ext cx="8516620" cy="42195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r="389" b="206"/>
          <a:stretch>
            <a:fillRect/>
          </a:stretch>
        </p:blipFill>
        <p:spPr>
          <a:xfrm>
            <a:off x="6790690" y="1805305"/>
            <a:ext cx="5069205" cy="370649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Relative Positional Embedding</a:t>
            </a: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344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在计算自注意力分数时，在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query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dot product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，以及最终注意力权重和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value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矩阵乘时，分别额外添加一个表示位置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和位置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相对位置信息的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bias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，仅依赖于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m-n</a:t>
            </a: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125855" y="1996440"/>
            <a:ext cx="43719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可以直观记录词语的相对位置信息</a:t>
            </a: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模型可接受不同长度的输入</a:t>
            </a: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</a:t>
            </a: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训练和推理速度慢（尤其是长序列的时候）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29310" y="4214495"/>
            <a:ext cx="4668520" cy="1663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00040" y="4484370"/>
            <a:ext cx="1390650" cy="1123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8545" y="5935980"/>
            <a:ext cx="7391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Relative Positional Encoding for Transformers with Linear Complexity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 with Relative Position Representations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Train Short, Test Long: Attention with Linear Biases Enables Input Length Extrapolation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课程大纲</a:t>
            </a:r>
          </a:p>
        </p:txBody>
      </p:sp>
      <p:sp>
        <p:nvSpPr>
          <p:cNvPr id="5" name="文本框 4" descr="7b0a202020202262756c6c6574223a20227b5c2263617465676f727949645c223a31303030352c5c2274656d706c61746549645c223a32303233313537387d220a7d0a"/>
          <p:cNvSpPr txBox="1"/>
          <p:nvPr/>
        </p:nvSpPr>
        <p:spPr>
          <a:xfrm>
            <a:off x="783590" y="1497965"/>
            <a:ext cx="6046470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[课前学习] MindFormers大模型套件：架构讲解与使用入门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第一讲：ChatGLM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第二讲：ChatGLM2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第三讲：多模态遥感智能解译基础模型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第四讲：文本生成解码原理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第五讲：LLAMA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第六讲：LLAMA2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第七讲：云从大模型</a:t>
            </a: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35165" y="1497965"/>
            <a:ext cx="4822825" cy="3620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第八讲：MoE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第九讲：CPM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第十讲：高效参数微调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第十一讲：参数微调平台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第十二讲：Prompt Engineering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第十三讲：量化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第十四讲：框架LangChain模块解析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4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第十五讲：LangChain对话机器人综合案例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 - 2D case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125855" y="5935980"/>
            <a:ext cx="739140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Embeddings: Combining Absolute and Relative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RoFormer: Enhanced Transformer with Rotary Position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25855" y="982980"/>
                <a:ext cx="10080625" cy="2296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344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2D word vector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为例，第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个位置的词语可以用一个二维的向量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表示，我们将它的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query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key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向量在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2D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平面上进行逆时针旋转，旋转角度取决于位置索引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</a:p>
              <a:p>
                <a:pPr marL="285750" indent="-285750" algn="l">
                  <a:lnSpc>
                    <a:spcPts val="344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：单词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0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位，不进行旋转</a:t>
                </a:r>
              </a:p>
              <a:p>
                <a:pPr marL="285750" indent="-285750" algn="l">
                  <a:lnSpc>
                    <a:spcPts val="344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The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：单词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位，旋转角度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  <a:sym typeface="+mn-ea"/>
                </a:endParaRPr>
              </a:p>
              <a:p>
                <a:pPr marL="285750" indent="-285750" algn="l">
                  <a:lnSpc>
                    <a:spcPts val="344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solidFill>
                      <a:schemeClr val="bg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The pig chased the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：单词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位，旋转角度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1125855" y="982980"/>
                <a:ext cx="10080625" cy="2296795"/>
              </a:xfrm>
              <a:prstGeom prst="rect">
                <a:avLst/>
              </a:prstGeom>
              <a:blipFill rotWithShape="1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754380" y="3803650"/>
            <a:ext cx="6419850" cy="82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198370" y="4508500"/>
                <a:ext cx="2413000" cy="532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344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旋转角度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endParaRPr lang="en-US" altLang="zh-CN" sz="1600" i="1" dirty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370" y="4508500"/>
                <a:ext cx="2413000" cy="53213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4103370" y="4508500"/>
            <a:ext cx="24130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query, key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的运算权重</a:t>
            </a:r>
            <a:endParaRPr lang="zh-CN" altLang="en-US" sz="1400" i="1" dirty="0">
              <a:latin typeface="微软雅黑" panose="020B0503020204020204" pitchFamily="34" charset="-122"/>
              <a:ea typeface="微软雅黑" panose="020B0503020204020204" pitchFamily="34" charset="-122"/>
              <a:cs typeface="Cambria Math" panose="02040503050406030204" pitchFamily="18" charset="0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3033395" y="3329305"/>
            <a:ext cx="804545" cy="664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1123950" y="5264150"/>
                <a:ext cx="8006715" cy="532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ts val="3440"/>
                  </a:lnSpc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这样在计算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sz="1600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n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query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的点积时，结果仅和</a:t>
                </a:r>
                <a:r>
                  <a:rPr lang="en-US" altLang="zh-CN" sz="1600" dirty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(m-n)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r>
                  <a:rPr lang="zh-CN" altLang="en-US" sz="1600" dirty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有关</a:t>
                </a:r>
                <a:r>
                  <a:rPr lang="zh-CN" altLang="en-US" sz="1600" dirty="0">
                    <a:latin typeface="+mn-ea"/>
                    <a:cs typeface="+mn-ea"/>
                    <a:sym typeface="+mn-ea"/>
                  </a:rPr>
                  <a:t>，而非</a:t>
                </a:r>
                <a:r>
                  <a:rPr lang="en-US" altLang="zh-CN" sz="1600" dirty="0">
                    <a:latin typeface="+mn-ea"/>
                    <a:cs typeface="+mn-ea"/>
                    <a:sym typeface="+mn-ea"/>
                  </a:rPr>
                  <a:t>m</a:t>
                </a:r>
                <a:r>
                  <a:rPr lang="zh-CN" altLang="en-US" sz="1600" dirty="0">
                    <a:latin typeface="+mn-ea"/>
                    <a:cs typeface="+mn-ea"/>
                    <a:sym typeface="+mn-ea"/>
                  </a:rPr>
                  <a:t>或</a:t>
                </a:r>
                <a:r>
                  <a:rPr lang="en-US" altLang="zh-CN" sz="1600" dirty="0">
                    <a:latin typeface="+mn-ea"/>
                    <a:cs typeface="+mn-ea"/>
                    <a:sym typeface="+mn-ea"/>
                  </a:rPr>
                  <a:t>n</a:t>
                </a: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5264150"/>
                <a:ext cx="8006715" cy="532130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/>
          <p:cNvSpPr txBox="1"/>
          <p:nvPr>
            <p:custDataLst>
              <p:tags r:id="rId7"/>
            </p:custDataLst>
          </p:nvPr>
        </p:nvSpPr>
        <p:spPr>
          <a:xfrm>
            <a:off x="9034145" y="1948815"/>
            <a:ext cx="295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pig chased 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7759700" y="1659255"/>
            <a:ext cx="3747770" cy="3333750"/>
            <a:chOff x="9248" y="2759"/>
            <a:chExt cx="5902" cy="5250"/>
          </a:xfrm>
        </p:grpSpPr>
        <p:grpSp>
          <p:nvGrpSpPr>
            <p:cNvPr id="77" name="组合 76"/>
            <p:cNvGrpSpPr/>
            <p:nvPr/>
          </p:nvGrpSpPr>
          <p:grpSpPr>
            <a:xfrm>
              <a:off x="9248" y="2759"/>
              <a:ext cx="5902" cy="5251"/>
              <a:chOff x="9248" y="2759"/>
              <a:chExt cx="5902" cy="5251"/>
            </a:xfrm>
          </p:grpSpPr>
          <p:cxnSp>
            <p:nvCxnSpPr>
              <p:cNvPr id="78" name="直接箭头连接符 77"/>
              <p:cNvCxnSpPr/>
              <p:nvPr>
                <p:custDataLst>
                  <p:tags r:id="rId17"/>
                </p:custDataLst>
              </p:nvPr>
            </p:nvCxnSpPr>
            <p:spPr>
              <a:xfrm flipV="1">
                <a:off x="10020" y="7322"/>
                <a:ext cx="4250" cy="1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/>
              <p:nvPr>
                <p:custDataLst>
                  <p:tags r:id="rId18"/>
                </p:custDataLst>
              </p:nvPr>
            </p:nvCxnSpPr>
            <p:spPr>
              <a:xfrm flipV="1">
                <a:off x="10030" y="3532"/>
                <a:ext cx="0" cy="380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0" name="文本框 79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14440" y="6983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81" name="文本框 80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9675" y="2759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</a:p>
            </p:txBody>
          </p:sp>
          <p:sp>
            <p:nvSpPr>
              <p:cNvPr id="82" name="文本框 81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9248" y="7322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sp>
          <p:nvSpPr>
            <p:cNvPr id="83" name="任意多边形 82"/>
            <p:cNvSpPr/>
            <p:nvPr>
              <p:custDataLst>
                <p:tags r:id="rId10"/>
              </p:custDataLst>
            </p:nvPr>
          </p:nvSpPr>
          <p:spPr>
            <a:xfrm rot="19800000">
              <a:off x="10124" y="6880"/>
              <a:ext cx="1383" cy="299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892" h="196">
                  <a:moveTo>
                    <a:pt x="0" y="0"/>
                  </a:moveTo>
                  <a:lnTo>
                    <a:pt x="892" y="0"/>
                  </a:lnTo>
                  <a:lnTo>
                    <a:pt x="889" y="18"/>
                  </a:lnTo>
                  <a:cubicBezTo>
                    <a:pt x="881" y="75"/>
                    <a:pt x="869" y="132"/>
                    <a:pt x="853" y="188"/>
                  </a:cubicBezTo>
                  <a:lnTo>
                    <a:pt x="851" y="1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右箭头 83"/>
            <p:cNvSpPr/>
            <p:nvPr>
              <p:custDataLst>
                <p:tags r:id="rId11"/>
              </p:custDataLst>
            </p:nvPr>
          </p:nvSpPr>
          <p:spPr>
            <a:xfrm rot="19680000">
              <a:off x="9751" y="6204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12"/>
              </p:custDataLst>
            </p:nvPr>
          </p:nvSpPr>
          <p:spPr>
            <a:xfrm rot="16920000">
              <a:off x="10142" y="6671"/>
              <a:ext cx="703" cy="613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703" h="613">
                  <a:moveTo>
                    <a:pt x="0" y="0"/>
                  </a:moveTo>
                  <a:lnTo>
                    <a:pt x="703" y="0"/>
                  </a:lnTo>
                  <a:lnTo>
                    <a:pt x="701" y="14"/>
                  </a:lnTo>
                  <a:cubicBezTo>
                    <a:pt x="667" y="254"/>
                    <a:pt x="530" y="469"/>
                    <a:pt x="329" y="603"/>
                  </a:cubicBezTo>
                  <a:lnTo>
                    <a:pt x="312" y="6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6" name="右箭头 85"/>
            <p:cNvSpPr/>
            <p:nvPr>
              <p:custDataLst>
                <p:tags r:id="rId13"/>
              </p:custDataLst>
            </p:nvPr>
          </p:nvSpPr>
          <p:spPr>
            <a:xfrm rot="17100000">
              <a:off x="8685" y="5426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右箭头 86"/>
            <p:cNvSpPr/>
            <p:nvPr>
              <p:custDataLst>
                <p:tags r:id="rId14"/>
              </p:custDataLst>
            </p:nvPr>
          </p:nvSpPr>
          <p:spPr>
            <a:xfrm rot="20580000">
              <a:off x="9974" y="6627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87"/>
                <p:cNvSpPr txBox="1"/>
                <p:nvPr>
                  <p:custDataLst>
                    <p:tags r:id="rId15"/>
                  </p:custDataLst>
                </p:nvPr>
              </p:nvSpPr>
              <p:spPr>
                <a:xfrm>
                  <a:off x="10385" y="6161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0" algn="l" fontAlgn="auto">
                    <a:lnSpc>
                      <a:spcPct val="100000"/>
                    </a:lnSpc>
                  </a:pPr>
                  <a:r>
                    <a:rPr lang="en-US" altLang="zh-CN" sz="1600" b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Cambria Math" panose="02040503050406030204" pitchFamily="18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 altLang="zh-CN" sz="16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0"/>
                  </p:custDataLst>
                </p:nvPr>
              </p:nvSpPr>
              <p:spPr>
                <a:xfrm>
                  <a:off x="10385" y="6161"/>
                  <a:ext cx="800" cy="531"/>
                </a:xfrm>
                <a:prstGeom prst="rect">
                  <a:avLst/>
                </a:prstGeom>
                <a:blipFill rotWithShape="1">
                  <a:blip r:embed="rId3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88"/>
                <p:cNvSpPr txBox="1"/>
                <p:nvPr>
                  <p:custDataLst>
                    <p:tags r:id="rId16"/>
                  </p:custDataLst>
                </p:nvPr>
              </p:nvSpPr>
              <p:spPr>
                <a:xfrm>
                  <a:off x="11598" y="6227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0" algn="l" fontAlgn="auto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16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2"/>
                  </p:custDataLst>
                </p:nvPr>
              </p:nvSpPr>
              <p:spPr>
                <a:xfrm>
                  <a:off x="11598" y="6227"/>
                  <a:ext cx="800" cy="531"/>
                </a:xfrm>
                <a:prstGeom prst="rect">
                  <a:avLst/>
                </a:prstGeom>
                <a:blipFill rotWithShape="1">
                  <a:blip r:embed="rId3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文本框 89"/>
          <p:cNvSpPr txBox="1"/>
          <p:nvPr>
            <p:custDataLst>
              <p:tags r:id="rId8"/>
            </p:custDataLst>
          </p:nvPr>
        </p:nvSpPr>
        <p:spPr>
          <a:xfrm>
            <a:off x="10639425" y="368998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91" name="文本框 90"/>
          <p:cNvSpPr txBox="1"/>
          <p:nvPr>
            <p:custDataLst>
              <p:tags r:id="rId9"/>
            </p:custDataLst>
          </p:nvPr>
        </p:nvSpPr>
        <p:spPr>
          <a:xfrm>
            <a:off x="10356215" y="303847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 - 2D case</a:t>
            </a: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</a:p>
          <a:p>
            <a:pPr marL="342900" lvl="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self-attention q,k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点积时，保留了词语的相对位置信息（不会因词语的绝对位置发生改变）</a:t>
            </a:r>
          </a:p>
          <a:p>
            <a:pPr marL="342900" lvl="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前面位置的positional embedding不受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后续新增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的影响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easier to cache</a:t>
            </a:r>
            <a:r>
              <a:rPr 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之间的依赖会随着相对距离的增长而逐步衰减（符合认知，距离越远的词普遍关联不大）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25855" y="5935980"/>
            <a:ext cx="739140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Embeddings: Combining Absolute and Relative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RoFormer: Enhanced Transformer with Rotary Position Embedding</a:t>
            </a: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370955" y="2643505"/>
            <a:ext cx="5702300" cy="3340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490720" y="2604770"/>
            <a:ext cx="1880235" cy="1635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191635" y="4160520"/>
            <a:ext cx="2070735" cy="1844040"/>
          </a:xfrm>
          <a:prstGeom prst="rect">
            <a:avLst/>
          </a:prstGeom>
        </p:spPr>
      </p:pic>
      <p:sp>
        <p:nvSpPr>
          <p:cNvPr id="102" name="文本框 101"/>
          <p:cNvSpPr txBox="1"/>
          <p:nvPr>
            <p:custDataLst>
              <p:tags r:id="rId8"/>
            </p:custDataLst>
          </p:nvPr>
        </p:nvSpPr>
        <p:spPr>
          <a:xfrm>
            <a:off x="1168400" y="4709795"/>
            <a:ext cx="2950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upon the time, the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sp>
        <p:nvSpPr>
          <p:cNvPr id="75" name="文本框 74"/>
          <p:cNvSpPr txBox="1"/>
          <p:nvPr>
            <p:custDataLst>
              <p:tags r:id="rId9"/>
            </p:custDataLst>
          </p:nvPr>
        </p:nvSpPr>
        <p:spPr>
          <a:xfrm>
            <a:off x="1121410" y="3060700"/>
            <a:ext cx="2950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sz="1600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 - general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1125855" y="982980"/>
                <a:ext cx="10080625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将单词的词向量大小设定为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的倍数</a:t>
                </a:r>
              </a:p>
              <a:p>
                <a:pPr marL="285750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个位置的词向量在第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组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2D sub-space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（即向量中的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2i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2i+1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元素）的旋转角度为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与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i</a:t>
                </a:r>
                <a:r>
                  <a:rPr lang="zh-CN" altLang="en-US" sz="1600" dirty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以及词向量的</a:t>
                </a:r>
                <a:r>
                  <a:rPr lang="en-US" altLang="zh-CN" sz="1600" dirty="0">
                    <a:latin typeface="+mn-ea"/>
                    <a:cs typeface="+mn-ea"/>
                    <a:sym typeface="+mn-ea"/>
                  </a:rPr>
                  <a:t>hidden size</a:t>
                </a:r>
                <a:r>
                  <a:rPr lang="zh-CN" altLang="en-US" sz="1600" dirty="0">
                    <a:latin typeface="+mn-ea"/>
                    <a:cs typeface="+mn-ea"/>
                    <a:sym typeface="+mn-ea"/>
                  </a:rPr>
                  <a:t>有关</a:t>
                </a: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1125855" y="982980"/>
                <a:ext cx="10080625" cy="119888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25855" y="5935980"/>
            <a:ext cx="739140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Embeddings: Combining Absolute and Relative</a:t>
            </a: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RoFormer: Enhanced Transformer with Rotary Position Embedding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970655" y="1999615"/>
            <a:ext cx="7041515" cy="3989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503170" y="4121150"/>
            <a:ext cx="1314450" cy="254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</a:t>
            </a:r>
            <a:endParaRPr kumimoji="1"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1125855" y="982980"/>
            <a:ext cx="10080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>
                <a:latin typeface="+mn-ea"/>
                <a:cs typeface="+mn-ea"/>
                <a:sym typeface="+mn-ea"/>
              </a:rPr>
              <a:t>代码实现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25855" y="6235065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50000"/>
              </a:lnSpc>
            </a:pPr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https://github.com/mindspore-lab/mindnlp/blob/master/mindnlp/models/glm/chatglm.py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151505" y="809625"/>
            <a:ext cx="5803900" cy="54273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42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ChatGLM Demo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573" y="1988606"/>
              <a:ext cx="432181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GLM </a:t>
              </a: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Model Architecture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From GLM to ChatGLM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4521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D44ED4-6BB3-4C3B-BBA9-2BCCFD1918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52" b="14283"/>
          <a:stretch/>
        </p:blipFill>
        <p:spPr>
          <a:xfrm>
            <a:off x="4186" y="312235"/>
            <a:ext cx="12192577" cy="556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138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99D87DC0-C061-4166-86BB-4E700737D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3" b="13478"/>
          <a:stretch/>
        </p:blipFill>
        <p:spPr>
          <a:xfrm>
            <a:off x="-1" y="304801"/>
            <a:ext cx="12196763" cy="5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35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B668819E-CC96-4685-AD3B-45EC561CC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95" b="11545"/>
          <a:stretch/>
        </p:blipFill>
        <p:spPr>
          <a:xfrm>
            <a:off x="0" y="349404"/>
            <a:ext cx="12192000" cy="57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0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FDE34A-C8CC-4CA8-A5F0-875AE8968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86" b="3771"/>
          <a:stretch/>
        </p:blipFill>
        <p:spPr>
          <a:xfrm>
            <a:off x="349405" y="245327"/>
            <a:ext cx="11656741" cy="598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78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0789" y="153924"/>
            <a:ext cx="4675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：撰写博客提纲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0859" y="1575013"/>
            <a:ext cx="6108866" cy="370797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3250" y="1915736"/>
            <a:ext cx="5617516" cy="34368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42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ChatGLM Demo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573" y="1988606"/>
              <a:ext cx="432181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GLM </a:t>
              </a: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Model Architecture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From GLM to ChatGLM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1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0386" y="135636"/>
            <a:ext cx="34563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：写邮件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89456" y="885177"/>
            <a:ext cx="6236684" cy="58910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1189" y="135636"/>
            <a:ext cx="58947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：介绍自己的优点缺点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2428" y="1038465"/>
            <a:ext cx="7288525" cy="55183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63989" y="135636"/>
            <a:ext cx="42691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：写剧本梗概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2679" y="1783107"/>
            <a:ext cx="11875135" cy="3552825"/>
            <a:chOff x="200297" y="1783106"/>
            <a:chExt cx="11875135" cy="35528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297" y="1783106"/>
              <a:ext cx="6033779" cy="32917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57923" y="2044146"/>
              <a:ext cx="6117291" cy="329178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70388" y="135636"/>
            <a:ext cx="34563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：写代码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2626" y="1004106"/>
            <a:ext cx="6528861" cy="57370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7870" y="135636"/>
            <a:ext cx="56610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：查询常见知识</a:t>
            </a:r>
            <a:r>
              <a:rPr spc="-5" dirty="0">
                <a:latin typeface="Microsoft YaHei UI"/>
                <a:cs typeface="Microsoft YaHei UI"/>
              </a:rPr>
              <a:t>/</a:t>
            </a:r>
            <a:r>
              <a:rPr dirty="0">
                <a:latin typeface="Microsoft YaHei UI"/>
                <a:cs typeface="Microsoft YaHei UI"/>
              </a:rPr>
              <a:t>教程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1367" y="981075"/>
            <a:ext cx="11353800" cy="5567680"/>
            <a:chOff x="348986" y="981075"/>
            <a:chExt cx="11353800" cy="55676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986" y="981075"/>
              <a:ext cx="5726906" cy="556752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74" y="981075"/>
              <a:ext cx="5606531" cy="552629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67188" y="135636"/>
            <a:ext cx="386270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：多轮问答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43" y="1124745"/>
            <a:ext cx="5904655" cy="52269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6766" y="1988840"/>
            <a:ext cx="5904655" cy="326553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0787" y="150876"/>
            <a:ext cx="46755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Microsoft YaHei UI"/>
                <a:cs typeface="Microsoft YaHei UI"/>
              </a:rPr>
              <a:t>C</a:t>
            </a:r>
            <a:r>
              <a:rPr dirty="0">
                <a:latin typeface="Microsoft YaHei UI"/>
                <a:cs typeface="Microsoft YaHei UI"/>
              </a:rPr>
              <a:t>h</a:t>
            </a:r>
            <a:r>
              <a:rPr spc="5" dirty="0">
                <a:latin typeface="Microsoft YaHei UI"/>
                <a:cs typeface="Microsoft YaHei UI"/>
              </a:rPr>
              <a:t>a</a:t>
            </a:r>
            <a:r>
              <a:rPr spc="-5" dirty="0">
                <a:latin typeface="Microsoft YaHei UI"/>
                <a:cs typeface="Microsoft YaHei UI"/>
              </a:rPr>
              <a:t>t</a:t>
            </a:r>
            <a:r>
              <a:rPr spc="-10" dirty="0">
                <a:latin typeface="Microsoft YaHei UI"/>
                <a:cs typeface="Microsoft YaHei UI"/>
              </a:rPr>
              <a:t>G</a:t>
            </a:r>
            <a:r>
              <a:rPr spc="-5" dirty="0">
                <a:latin typeface="Microsoft YaHei UI"/>
                <a:cs typeface="Microsoft YaHei UI"/>
              </a:rPr>
              <a:t>LM</a:t>
            </a:r>
            <a:r>
              <a:rPr dirty="0">
                <a:latin typeface="Microsoft YaHei UI"/>
                <a:cs typeface="Microsoft YaHei UI"/>
              </a:rPr>
              <a:t>：文字冒险游戏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874" y="908721"/>
            <a:ext cx="3862580" cy="56886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3247" y="908720"/>
            <a:ext cx="3862580" cy="56886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58621" y="908721"/>
            <a:ext cx="3837589" cy="56886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219166" y="6682952"/>
            <a:ext cx="173990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screenshot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2023.03.14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4342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ChatGLM Demo</a:t>
              </a: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573" y="1988606"/>
              <a:ext cx="4321810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GLM </a:t>
              </a: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Model Architecture</a:t>
              </a: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6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757575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From GLM to ChatGLM</a:t>
              </a: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9097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推理部署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9F7263-7E7B-47E5-8505-8078F37AAD14}"/>
              </a:ext>
            </a:extLst>
          </p:cNvPr>
          <p:cNvSpPr/>
          <p:nvPr/>
        </p:nvSpPr>
        <p:spPr>
          <a:xfrm>
            <a:off x="275230" y="490000"/>
            <a:ext cx="11921533" cy="5866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到</a:t>
            </a:r>
            <a:r>
              <a:rPr lang="en-US" altLang="zh-CN" dirty="0" err="1"/>
              <a:t>OpenI</a:t>
            </a:r>
            <a:r>
              <a:rPr lang="zh-CN" altLang="en-US" dirty="0"/>
              <a:t>申请账号，开启云脑任务（</a:t>
            </a:r>
            <a:r>
              <a:rPr lang="en-US" altLang="zh-CN" dirty="0"/>
              <a:t>NPU</a:t>
            </a:r>
            <a:r>
              <a:rPr lang="zh-CN" altLang="en-US" dirty="0"/>
              <a:t>）</a:t>
            </a:r>
            <a:r>
              <a:rPr lang="en-US" altLang="zh-CN" dirty="0"/>
              <a:t>/</a:t>
            </a:r>
            <a:r>
              <a:rPr lang="zh-CN" altLang="en-US" dirty="0"/>
              <a:t>自己用</a:t>
            </a:r>
            <a:r>
              <a:rPr lang="en-US" altLang="zh-CN" dirty="0"/>
              <a:t>GPU</a:t>
            </a:r>
            <a:r>
              <a:rPr lang="zh-CN" altLang="en-US" dirty="0"/>
              <a:t>创建环境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安装</a:t>
            </a:r>
            <a:r>
              <a:rPr lang="en-US" altLang="zh-CN" dirty="0" err="1"/>
              <a:t>MindSpore</a:t>
            </a:r>
            <a:r>
              <a:rPr lang="zh-CN" altLang="en-US" dirty="0"/>
              <a:t>和</a:t>
            </a:r>
            <a:r>
              <a:rPr lang="en-US" altLang="zh-CN" dirty="0" err="1"/>
              <a:t>Mindformers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参考：</a:t>
            </a:r>
            <a:r>
              <a:rPr lang="en-US" altLang="zh-CN" dirty="0">
                <a:hlinkClick r:id="rId3"/>
              </a:rPr>
              <a:t>https://www.mindspore.cn/install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安装</a:t>
            </a:r>
            <a:r>
              <a:rPr lang="en-US" altLang="zh-CN" dirty="0" err="1"/>
              <a:t>mindformers</a:t>
            </a:r>
            <a:r>
              <a:rPr lang="zh-CN" altLang="en-US" dirty="0"/>
              <a:t>：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git clone -b dev https://gitee.com/mindspore/mindformers.git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cd </a:t>
            </a:r>
            <a:r>
              <a:rPr lang="en-US" altLang="zh-CN" dirty="0" err="1"/>
              <a:t>mindformers</a:t>
            </a:r>
            <a:endParaRPr lang="en-US" altLang="zh-CN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bash build.sh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如果是</a:t>
            </a:r>
            <a:r>
              <a:rPr lang="en-US" altLang="zh-CN" dirty="0"/>
              <a:t>mindspore1.10.1, git clone -b r0.6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git clone </a:t>
            </a:r>
            <a:r>
              <a:rPr lang="en-US" altLang="zh-CN" dirty="0">
                <a:hlinkClick r:id="rId4"/>
              </a:rPr>
              <a:t>https://github.com/mindspore-courses/step_into_llm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cd </a:t>
            </a:r>
            <a:r>
              <a:rPr lang="en-US" altLang="zh-CN" dirty="0" err="1"/>
              <a:t>step_into_llm</a:t>
            </a:r>
            <a:r>
              <a:rPr lang="en-US" altLang="zh-CN" dirty="0"/>
              <a:t>/Season2.step_into_llm/01.ChatGLM/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下载</a:t>
            </a:r>
            <a:r>
              <a:rPr lang="en-US" altLang="zh-CN" dirty="0" err="1"/>
              <a:t>ckpt</a:t>
            </a:r>
            <a:r>
              <a:rPr lang="zh-CN" altLang="en-US" dirty="0"/>
              <a:t>和</a:t>
            </a:r>
            <a:r>
              <a:rPr lang="en-US" altLang="zh-CN" dirty="0"/>
              <a:t>tokenizer</a:t>
            </a:r>
            <a:r>
              <a:rPr lang="zh-CN" altLang="en-US" dirty="0"/>
              <a:t>文件：</a:t>
            </a:r>
            <a:endParaRPr lang="en-US" altLang="zh-CN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i="1" dirty="0" err="1"/>
              <a:t>wget</a:t>
            </a:r>
            <a:r>
              <a:rPr lang="en-US" altLang="zh-CN" i="1" dirty="0"/>
              <a:t> </a:t>
            </a:r>
            <a:r>
              <a:rPr lang="en-US" altLang="zh-CN" i="1" dirty="0">
                <a:hlinkClick r:id="rId5"/>
              </a:rPr>
              <a:t>https://ascend-repo-modelzoo.obs.cn-east-2.myhuaweicloud.com/XFormer_for_mindspore/glm/glm_6b.ckpt</a:t>
            </a:r>
            <a:endParaRPr lang="en-US" altLang="zh-CN" i="1" dirty="0"/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en-US" altLang="zh-CN" i="1" dirty="0" err="1"/>
              <a:t>wget</a:t>
            </a:r>
            <a:r>
              <a:rPr lang="en-US" altLang="zh-CN" i="1" dirty="0"/>
              <a:t> </a:t>
            </a:r>
            <a:r>
              <a:rPr lang="en-US" altLang="zh-CN" i="1" dirty="0">
                <a:hlinkClick r:id="rId6"/>
              </a:rPr>
              <a:t>https://ascend-repo-modelzoo.obs.cn-east-2.myhuaweicloud.com/XFormer_for_mindspore/glm/ice_text.model</a:t>
            </a:r>
            <a:endParaRPr lang="en-US" altLang="zh-CN" i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Python cli_demo.py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6920000">
            <a:off x="5821680" y="2121535"/>
            <a:ext cx="7620" cy="3175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12" h="5">
                <a:moveTo>
                  <a:pt x="9" y="0"/>
                </a:moveTo>
                <a:lnTo>
                  <a:pt x="12" y="5"/>
                </a:lnTo>
                <a:lnTo>
                  <a:pt x="0" y="5"/>
                </a:lnTo>
                <a:lnTo>
                  <a:pt x="9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6920000">
            <a:off x="5845810" y="2187575"/>
            <a:ext cx="4445" cy="10160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7" h="16">
                <a:moveTo>
                  <a:pt x="7" y="0"/>
                </a:moveTo>
                <a:lnTo>
                  <a:pt x="7" y="16"/>
                </a:lnTo>
                <a:lnTo>
                  <a:pt x="0" y="3"/>
                </a:lnTo>
                <a:lnTo>
                  <a:pt x="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>
            <p:custDataLst>
              <p:tags r:id="rId2"/>
            </p:custDataLst>
          </p:nvPr>
        </p:nvSpPr>
        <p:spPr>
          <a:xfrm>
            <a:off x="4478655" y="5071110"/>
            <a:ext cx="295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grpSp>
        <p:nvGrpSpPr>
          <p:cNvPr id="105" name="组合 104"/>
          <p:cNvGrpSpPr/>
          <p:nvPr/>
        </p:nvGrpSpPr>
        <p:grpSpPr>
          <a:xfrm>
            <a:off x="4354830" y="1532255"/>
            <a:ext cx="3747770" cy="3333750"/>
            <a:chOff x="8026" y="2681"/>
            <a:chExt cx="5902" cy="5250"/>
          </a:xfrm>
        </p:grpSpPr>
        <p:grpSp>
          <p:nvGrpSpPr>
            <p:cNvPr id="77" name="组合 76"/>
            <p:cNvGrpSpPr/>
            <p:nvPr/>
          </p:nvGrpSpPr>
          <p:grpSpPr>
            <a:xfrm>
              <a:off x="8026" y="2681"/>
              <a:ext cx="5902" cy="5251"/>
              <a:chOff x="9248" y="2759"/>
              <a:chExt cx="5902" cy="5251"/>
            </a:xfrm>
          </p:grpSpPr>
          <p:cxnSp>
            <p:nvCxnSpPr>
              <p:cNvPr id="78" name="直接箭头连接符 77"/>
              <p:cNvCxnSpPr/>
              <p:nvPr/>
            </p:nvCxnSpPr>
            <p:spPr>
              <a:xfrm flipV="1">
                <a:off x="10020" y="7322"/>
                <a:ext cx="4250" cy="1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/>
              <p:nvPr/>
            </p:nvCxnSpPr>
            <p:spPr>
              <a:xfrm flipV="1">
                <a:off x="10030" y="3532"/>
                <a:ext cx="0" cy="380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0" name="文本框 79"/>
              <p:cNvSpPr txBox="1"/>
              <p:nvPr>
                <p:custDataLst>
                  <p:tags r:id="rId34"/>
                </p:custDataLst>
              </p:nvPr>
            </p:nvSpPr>
            <p:spPr>
              <a:xfrm>
                <a:off x="14440" y="6983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81" name="文本框 80"/>
              <p:cNvSpPr txBox="1"/>
              <p:nvPr>
                <p:custDataLst>
                  <p:tags r:id="rId35"/>
                </p:custDataLst>
              </p:nvPr>
            </p:nvSpPr>
            <p:spPr>
              <a:xfrm>
                <a:off x="9675" y="2759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</a:p>
            </p:txBody>
          </p:sp>
          <p:sp>
            <p:nvSpPr>
              <p:cNvPr id="82" name="文本框 81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9248" y="7322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8297" y="5635"/>
              <a:ext cx="4904" cy="1215"/>
              <a:chOff x="8297" y="5635"/>
              <a:chExt cx="4904" cy="1215"/>
            </a:xfrm>
          </p:grpSpPr>
          <p:sp>
            <p:nvSpPr>
              <p:cNvPr id="84" name="右箭头 83"/>
              <p:cNvSpPr/>
              <p:nvPr>
                <p:custDataLst>
                  <p:tags r:id="rId33"/>
                </p:custDataLst>
              </p:nvPr>
            </p:nvSpPr>
            <p:spPr>
              <a:xfrm rot="19380000">
                <a:off x="8297" y="5635"/>
                <a:ext cx="4905" cy="275"/>
              </a:xfrm>
              <a:prstGeom prst="rightArrow">
                <a:avLst>
                  <a:gd name="adj1" fmla="val 44334"/>
                  <a:gd name="adj2" fmla="val 1155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右箭头 86"/>
              <p:cNvSpPr/>
              <p:nvPr/>
            </p:nvSpPr>
            <p:spPr>
              <a:xfrm rot="20580000">
                <a:off x="8712" y="6576"/>
                <a:ext cx="3689" cy="275"/>
              </a:xfrm>
              <a:prstGeom prst="rightArrow">
                <a:avLst>
                  <a:gd name="adj1" fmla="val 44334"/>
                  <a:gd name="adj2" fmla="val 115581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90" name="文本框 89"/>
          <p:cNvSpPr txBox="1"/>
          <p:nvPr/>
        </p:nvSpPr>
        <p:spPr>
          <a:xfrm>
            <a:off x="7234555" y="356298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91" name="文本框 90"/>
          <p:cNvSpPr txBox="1"/>
          <p:nvPr>
            <p:custDataLst>
              <p:tags r:id="rId3"/>
            </p:custDataLst>
          </p:nvPr>
        </p:nvSpPr>
        <p:spPr>
          <a:xfrm>
            <a:off x="7428865" y="2266315"/>
            <a:ext cx="62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</a:p>
        </p:txBody>
      </p:sp>
      <p:grpSp>
        <p:nvGrpSpPr>
          <p:cNvPr id="93" name="组合 92"/>
          <p:cNvGrpSpPr/>
          <p:nvPr/>
        </p:nvGrpSpPr>
        <p:grpSpPr>
          <a:xfrm>
            <a:off x="721360" y="1746250"/>
            <a:ext cx="3747770" cy="3334385"/>
            <a:chOff x="9248" y="2759"/>
            <a:chExt cx="5902" cy="5251"/>
          </a:xfrm>
        </p:grpSpPr>
        <p:cxnSp>
          <p:nvCxnSpPr>
            <p:cNvPr id="94" name="直接箭头连接符 93"/>
            <p:cNvCxnSpPr/>
            <p:nvPr>
              <p:custDataLst>
                <p:tags r:id="rId28"/>
              </p:custDataLst>
            </p:nvPr>
          </p:nvCxnSpPr>
          <p:spPr>
            <a:xfrm flipV="1">
              <a:off x="10020" y="7322"/>
              <a:ext cx="4250" cy="1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>
              <p:custDataLst>
                <p:tags r:id="rId29"/>
              </p:custDataLst>
            </p:nvPr>
          </p:nvCxnSpPr>
          <p:spPr>
            <a:xfrm flipV="1">
              <a:off x="10030" y="3532"/>
              <a:ext cx="0" cy="380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6" name="文本框 95"/>
            <p:cNvSpPr txBox="1"/>
            <p:nvPr>
              <p:custDataLst>
                <p:tags r:id="rId30"/>
              </p:custDataLst>
            </p:nvPr>
          </p:nvSpPr>
          <p:spPr>
            <a:xfrm>
              <a:off x="14440" y="6983"/>
              <a:ext cx="710" cy="6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l" fontAlgn="auto">
                <a:lnSpc>
                  <a:spcPct val="10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</a:p>
          </p:txBody>
        </p:sp>
        <p:sp>
          <p:nvSpPr>
            <p:cNvPr id="97" name="文本框 96"/>
            <p:cNvSpPr txBox="1"/>
            <p:nvPr>
              <p:custDataLst>
                <p:tags r:id="rId31"/>
              </p:custDataLst>
            </p:nvPr>
          </p:nvSpPr>
          <p:spPr>
            <a:xfrm>
              <a:off x="9675" y="2759"/>
              <a:ext cx="710" cy="6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</a:p>
          </p:txBody>
        </p:sp>
        <p:sp>
          <p:nvSpPr>
            <p:cNvPr id="98" name="文本框 97"/>
            <p:cNvSpPr txBox="1"/>
            <p:nvPr>
              <p:custDataLst>
                <p:tags r:id="rId32"/>
              </p:custDataLst>
            </p:nvPr>
          </p:nvSpPr>
          <p:spPr>
            <a:xfrm>
              <a:off x="9248" y="7322"/>
              <a:ext cx="710" cy="6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0" algn="ctr" fontAlgn="auto">
                <a:lnSpc>
                  <a:spcPct val="100000"/>
                </a:lnSpc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 rot="17460000">
            <a:off x="-451485" y="2903220"/>
            <a:ext cx="3114040" cy="771525"/>
            <a:chOff x="8297" y="5635"/>
            <a:chExt cx="4904" cy="1215"/>
          </a:xfrm>
        </p:grpSpPr>
        <p:sp>
          <p:nvSpPr>
            <p:cNvPr id="100" name="右箭头 99"/>
            <p:cNvSpPr/>
            <p:nvPr>
              <p:custDataLst>
                <p:tags r:id="rId26"/>
              </p:custDataLst>
            </p:nvPr>
          </p:nvSpPr>
          <p:spPr>
            <a:xfrm rot="19380000">
              <a:off x="8297" y="5635"/>
              <a:ext cx="4905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右箭头 100"/>
            <p:cNvSpPr/>
            <p:nvPr>
              <p:custDataLst>
                <p:tags r:id="rId27"/>
              </p:custDataLst>
            </p:nvPr>
          </p:nvSpPr>
          <p:spPr>
            <a:xfrm rot="20580000">
              <a:off x="8712" y="6576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文本框 101"/>
          <p:cNvSpPr txBox="1"/>
          <p:nvPr>
            <p:custDataLst>
              <p:tags r:id="rId4"/>
            </p:custDataLst>
          </p:nvPr>
        </p:nvSpPr>
        <p:spPr>
          <a:xfrm>
            <a:off x="1085850" y="5081270"/>
            <a:ext cx="2950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upon the time, the 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sp>
        <p:nvSpPr>
          <p:cNvPr id="103" name="文本框 102"/>
          <p:cNvSpPr txBox="1"/>
          <p:nvPr>
            <p:custDataLst>
              <p:tags r:id="rId5"/>
            </p:custDataLst>
          </p:nvPr>
        </p:nvSpPr>
        <p:spPr>
          <a:xfrm>
            <a:off x="1527810" y="199199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104" name="文本框 103"/>
          <p:cNvSpPr txBox="1"/>
          <p:nvPr>
            <p:custDataLst>
              <p:tags r:id="rId6"/>
            </p:custDataLst>
          </p:nvPr>
        </p:nvSpPr>
        <p:spPr>
          <a:xfrm>
            <a:off x="495935" y="1349375"/>
            <a:ext cx="66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</a:p>
        </p:txBody>
      </p:sp>
      <p:sp>
        <p:nvSpPr>
          <p:cNvPr id="148" name="任意多边形 147"/>
          <p:cNvSpPr/>
          <p:nvPr>
            <p:custDataLst>
              <p:tags r:id="rId7"/>
            </p:custDataLst>
          </p:nvPr>
        </p:nvSpPr>
        <p:spPr>
          <a:xfrm rot="16920000">
            <a:off x="9244330" y="4556760"/>
            <a:ext cx="7620" cy="3175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12" h="5">
                <a:moveTo>
                  <a:pt x="9" y="0"/>
                </a:moveTo>
                <a:lnTo>
                  <a:pt x="12" y="5"/>
                </a:lnTo>
                <a:lnTo>
                  <a:pt x="0" y="5"/>
                </a:lnTo>
                <a:lnTo>
                  <a:pt x="9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9" name="任意多边形 148"/>
          <p:cNvSpPr/>
          <p:nvPr>
            <p:custDataLst>
              <p:tags r:id="rId8"/>
            </p:custDataLst>
          </p:nvPr>
        </p:nvSpPr>
        <p:spPr>
          <a:xfrm rot="16920000">
            <a:off x="9268460" y="4622800"/>
            <a:ext cx="4445" cy="10160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7" h="16">
                <a:moveTo>
                  <a:pt x="7" y="0"/>
                </a:moveTo>
                <a:lnTo>
                  <a:pt x="7" y="16"/>
                </a:lnTo>
                <a:lnTo>
                  <a:pt x="0" y="3"/>
                </a:lnTo>
                <a:lnTo>
                  <a:pt x="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0" name="文本框 149"/>
          <p:cNvSpPr txBox="1"/>
          <p:nvPr>
            <p:custDataLst>
              <p:tags r:id="rId9"/>
            </p:custDataLst>
          </p:nvPr>
        </p:nvSpPr>
        <p:spPr>
          <a:xfrm>
            <a:off x="10856595" y="369125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151" name="文本框 150"/>
          <p:cNvSpPr txBox="1"/>
          <p:nvPr>
            <p:custDataLst>
              <p:tags r:id="rId10"/>
            </p:custDataLst>
          </p:nvPr>
        </p:nvSpPr>
        <p:spPr>
          <a:xfrm>
            <a:off x="10573385" y="303974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sp>
        <p:nvSpPr>
          <p:cNvPr id="152" name="文本框 151"/>
          <p:cNvSpPr txBox="1"/>
          <p:nvPr>
            <p:custDataLst>
              <p:tags r:id="rId11"/>
            </p:custDataLst>
          </p:nvPr>
        </p:nvSpPr>
        <p:spPr>
          <a:xfrm>
            <a:off x="9250680" y="1950085"/>
            <a:ext cx="295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pig chased 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  <p:grpSp>
        <p:nvGrpSpPr>
          <p:cNvPr id="153" name="组合 152"/>
          <p:cNvGrpSpPr/>
          <p:nvPr/>
        </p:nvGrpSpPr>
        <p:grpSpPr>
          <a:xfrm>
            <a:off x="7976235" y="1660525"/>
            <a:ext cx="3747770" cy="3333750"/>
            <a:chOff x="8026" y="2681"/>
            <a:chExt cx="5902" cy="5250"/>
          </a:xfrm>
        </p:grpSpPr>
        <p:grpSp>
          <p:nvGrpSpPr>
            <p:cNvPr id="154" name="组合 153"/>
            <p:cNvGrpSpPr/>
            <p:nvPr/>
          </p:nvGrpSpPr>
          <p:grpSpPr>
            <a:xfrm>
              <a:off x="8026" y="2681"/>
              <a:ext cx="5902" cy="5251"/>
              <a:chOff x="9248" y="2759"/>
              <a:chExt cx="5902" cy="5251"/>
            </a:xfrm>
          </p:grpSpPr>
          <p:cxnSp>
            <p:nvCxnSpPr>
              <p:cNvPr id="155" name="直接箭头连接符 154"/>
              <p:cNvCxnSpPr/>
              <p:nvPr>
                <p:custDataLst>
                  <p:tags r:id="rId21"/>
                </p:custDataLst>
              </p:nvPr>
            </p:nvCxnSpPr>
            <p:spPr>
              <a:xfrm flipV="1">
                <a:off x="10020" y="7322"/>
                <a:ext cx="4250" cy="1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/>
              <p:nvPr>
                <p:custDataLst>
                  <p:tags r:id="rId22"/>
                </p:custDataLst>
              </p:nvPr>
            </p:nvCxnSpPr>
            <p:spPr>
              <a:xfrm flipV="1">
                <a:off x="10030" y="3532"/>
                <a:ext cx="0" cy="380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57" name="文本框 156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14440" y="6983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9675" y="2759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248" y="7322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</p:grpSp>
        <p:sp>
          <p:nvSpPr>
            <p:cNvPr id="160" name="任意多边形 159"/>
            <p:cNvSpPr/>
            <p:nvPr>
              <p:custDataLst>
                <p:tags r:id="rId14"/>
              </p:custDataLst>
            </p:nvPr>
          </p:nvSpPr>
          <p:spPr>
            <a:xfrm rot="19800000">
              <a:off x="8902" y="6802"/>
              <a:ext cx="1383" cy="299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892" h="196">
                  <a:moveTo>
                    <a:pt x="0" y="0"/>
                  </a:moveTo>
                  <a:lnTo>
                    <a:pt x="892" y="0"/>
                  </a:lnTo>
                  <a:lnTo>
                    <a:pt x="889" y="18"/>
                  </a:lnTo>
                  <a:cubicBezTo>
                    <a:pt x="881" y="75"/>
                    <a:pt x="869" y="132"/>
                    <a:pt x="853" y="188"/>
                  </a:cubicBezTo>
                  <a:lnTo>
                    <a:pt x="851" y="1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1" name="右箭头 160"/>
            <p:cNvSpPr/>
            <p:nvPr>
              <p:custDataLst>
                <p:tags r:id="rId15"/>
              </p:custDataLst>
            </p:nvPr>
          </p:nvSpPr>
          <p:spPr>
            <a:xfrm rot="19680000">
              <a:off x="8529" y="6126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任意多边形 161"/>
            <p:cNvSpPr/>
            <p:nvPr>
              <p:custDataLst>
                <p:tags r:id="rId16"/>
              </p:custDataLst>
            </p:nvPr>
          </p:nvSpPr>
          <p:spPr>
            <a:xfrm rot="16920000">
              <a:off x="8920" y="6593"/>
              <a:ext cx="703" cy="613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703" h="613">
                  <a:moveTo>
                    <a:pt x="0" y="0"/>
                  </a:moveTo>
                  <a:lnTo>
                    <a:pt x="703" y="0"/>
                  </a:lnTo>
                  <a:lnTo>
                    <a:pt x="701" y="14"/>
                  </a:lnTo>
                  <a:cubicBezTo>
                    <a:pt x="667" y="254"/>
                    <a:pt x="530" y="469"/>
                    <a:pt x="329" y="603"/>
                  </a:cubicBezTo>
                  <a:lnTo>
                    <a:pt x="312" y="6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3" name="右箭头 162"/>
            <p:cNvSpPr/>
            <p:nvPr>
              <p:custDataLst>
                <p:tags r:id="rId17"/>
              </p:custDataLst>
            </p:nvPr>
          </p:nvSpPr>
          <p:spPr>
            <a:xfrm rot="17100000">
              <a:off x="7463" y="5348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右箭头 163"/>
            <p:cNvSpPr/>
            <p:nvPr>
              <p:custDataLst>
                <p:tags r:id="rId18"/>
              </p:custDataLst>
            </p:nvPr>
          </p:nvSpPr>
          <p:spPr>
            <a:xfrm rot="20580000">
              <a:off x="8752" y="6549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文本框 164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9163" y="6083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0" algn="l" fontAlgn="auto">
                    <a:lnSpc>
                      <a:spcPct val="100000"/>
                    </a:lnSpc>
                  </a:pPr>
                  <a:r>
                    <a:rPr lang="en-US" altLang="zh-CN" sz="1600" b="1" dirty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Cambria Math" panose="02040503050406030204" pitchFamily="18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 altLang="zh-CN" sz="16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5" name="文本框 16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8"/>
                  </p:custDataLst>
                </p:nvPr>
              </p:nvSpPr>
              <p:spPr>
                <a:xfrm>
                  <a:off x="9163" y="6083"/>
                  <a:ext cx="800" cy="531"/>
                </a:xfrm>
                <a:prstGeom prst="rect">
                  <a:avLst/>
                </a:prstGeom>
                <a:blipFill rotWithShape="1">
                  <a:blip r:embed="rId3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文本框 165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10376" y="6149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indent="0" algn="l" fontAlgn="auto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1600" b="1" i="1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66" name="文本框 16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40"/>
                  </p:custDataLst>
                </p:nvPr>
              </p:nvSpPr>
              <p:spPr>
                <a:xfrm>
                  <a:off x="10376" y="6149"/>
                  <a:ext cx="800" cy="531"/>
                </a:xfrm>
                <a:prstGeom prst="rect">
                  <a:avLst/>
                </a:prstGeom>
                <a:blipFill rotWithShape="1">
                  <a:blip r:embed="rId4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7" name="文本框 166"/>
          <p:cNvSpPr txBox="1"/>
          <p:nvPr>
            <p:custDataLst>
              <p:tags r:id="rId12"/>
            </p:custDataLst>
          </p:nvPr>
        </p:nvSpPr>
        <p:spPr>
          <a:xfrm>
            <a:off x="10855960" y="369125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</a:p>
        </p:txBody>
      </p:sp>
      <p:sp>
        <p:nvSpPr>
          <p:cNvPr id="168" name="文本框 167"/>
          <p:cNvSpPr txBox="1"/>
          <p:nvPr>
            <p:custDataLst>
              <p:tags r:id="rId13"/>
            </p:custDataLst>
          </p:nvPr>
        </p:nvSpPr>
        <p:spPr>
          <a:xfrm>
            <a:off x="10572750" y="303974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100000"/>
              </a:lnSpc>
            </a:pPr>
            <a:r>
              <a:rPr lang="en-US" altLang="zh-CN" b="1" dirty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7F7A4971-159A-41E4-BD11-6C9FF421245E}"/>
              </a:ext>
            </a:extLst>
          </p:cNvPr>
          <p:cNvGrpSpPr/>
          <p:nvPr/>
        </p:nvGrpSpPr>
        <p:grpSpPr>
          <a:xfrm>
            <a:off x="3128381" y="4512279"/>
            <a:ext cx="5940000" cy="553998"/>
            <a:chOff x="1469408" y="3869388"/>
            <a:chExt cx="5940000" cy="55399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4E34D02-2452-4E3C-BDA4-BBD1489BFB39}"/>
                </a:ext>
              </a:extLst>
            </p:cNvPr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04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55D1EFA-9BA0-462E-9902-D6B217A4C337}"/>
                </a:ext>
              </a:extLst>
            </p:cNvPr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Rotary Positional Embedding</a:t>
              </a: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B876291B-E035-4BF5-9C08-7BCE033C07A9}"/>
                </a:ext>
              </a:extLst>
            </p:cNvPr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11E9A6C-8E2E-4CE3-82D6-37DB5321DA73}"/>
              </a:ext>
            </a:extLst>
          </p:cNvPr>
          <p:cNvGrpSpPr/>
          <p:nvPr/>
        </p:nvGrpSpPr>
        <p:grpSpPr>
          <a:xfrm>
            <a:off x="3128381" y="2665127"/>
            <a:ext cx="5940000" cy="553998"/>
            <a:chOff x="1469408" y="1862241"/>
            <a:chExt cx="5940000" cy="553998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5E4FA2C-F027-4DDB-91D8-C3881F88F07C}"/>
                </a:ext>
              </a:extLst>
            </p:cNvPr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F4416D-F0FF-4DD1-9CA3-5EAF0218AF09}"/>
                </a:ext>
              </a:extLst>
            </p:cNvPr>
            <p:cNvSpPr/>
            <p:nvPr/>
          </p:nvSpPr>
          <p:spPr>
            <a:xfrm>
              <a:off x="2281573" y="1988606"/>
              <a:ext cx="4321810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latin typeface="微软雅黑" panose="020B0503020204020204" pitchFamily="34" charset="-122"/>
                  <a:cs typeface="Huawei Sans" panose="020C0503030203020204" pitchFamily="34" charset="0"/>
                </a:rPr>
                <a:t>Autoregressive Blank Infilling</a:t>
              </a: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019EFFE-AE1E-482F-A1F8-F3902A562ED5}"/>
                </a:ext>
              </a:extLst>
            </p:cNvPr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F4A6FD-D106-41DF-85A6-DCFC10F9D421}"/>
              </a:ext>
            </a:extLst>
          </p:cNvPr>
          <p:cNvGrpSpPr/>
          <p:nvPr/>
        </p:nvGrpSpPr>
        <p:grpSpPr>
          <a:xfrm>
            <a:off x="3128381" y="3588703"/>
            <a:ext cx="5940000" cy="553998"/>
            <a:chOff x="1469408" y="2865815"/>
            <a:chExt cx="5940000" cy="553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714103C-CDCC-4302-9CAD-379EEF44A379}"/>
                </a:ext>
              </a:extLst>
            </p:cNvPr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8DF890D-E666-4DFA-BF1C-D4A61F2DD672}"/>
                </a:ext>
              </a:extLst>
            </p:cNvPr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2D Positional Encoding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C0BC91D7-FD86-4FA9-B0C0-B905165666F5}"/>
                </a:ext>
              </a:extLst>
            </p:cNvPr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2414B383-3EE9-4D4F-BB6C-7AF13CA555E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4883" y="543736"/>
            <a:ext cx="98269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1" lang="en-US" altLang="zh-CN" sz="3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Model Architecture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D904F62-11A3-4DFA-984B-74EFB9AE942A}"/>
              </a:ext>
            </a:extLst>
          </p:cNvPr>
          <p:cNvGrpSpPr/>
          <p:nvPr/>
        </p:nvGrpSpPr>
        <p:grpSpPr>
          <a:xfrm>
            <a:off x="3128381" y="1741552"/>
            <a:ext cx="5940000" cy="553998"/>
            <a:chOff x="1469408" y="1862241"/>
            <a:chExt cx="5940000" cy="553998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7AD7C65-DCA6-4EE6-A091-1CB6CA01EC92}"/>
                </a:ext>
              </a:extLst>
            </p:cNvPr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F3591E3-2AB3-4D2D-9FA2-2AE71BC1FC97}"/>
                </a:ext>
              </a:extLst>
            </p:cNvPr>
            <p:cNvSpPr/>
            <p:nvPr/>
          </p:nvSpPr>
          <p:spPr>
            <a:xfrm>
              <a:off x="2281573" y="1988606"/>
              <a:ext cx="4321810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latin typeface="微软雅黑" panose="020B0503020204020204" pitchFamily="34" charset="-122"/>
                  <a:cs typeface="Huawei Sans" panose="020C0503030203020204" pitchFamily="34" charset="0"/>
                </a:rPr>
                <a:t>Evolution Tree of LLMs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460CF67-DD26-4D68-9B70-1F408996A122}"/>
                </a:ext>
              </a:extLst>
            </p:cNvPr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6304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29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Evolutionary Tree of LLMs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0702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ee.png">
            <a:extLst>
              <a:ext uri="{FF2B5EF4-FFF2-40B4-BE49-F238E27FC236}">
                <a16:creationId xmlns:a16="http://schemas.microsoft.com/office/drawing/2014/main" id="{B72AB65C-96FB-4D2B-B53E-3CB16CDFD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399" y="723757"/>
            <a:ext cx="7572375" cy="590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177A5B8-2E55-49D5-96AF-5A5EC107882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4088" y="307931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Evolutionary Tree of Modern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239147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3">
            <a:extLst>
              <a:ext uri="{FF2B5EF4-FFF2-40B4-BE49-F238E27FC236}">
                <a16:creationId xmlns:a16="http://schemas.microsoft.com/office/drawing/2014/main" id="{B6E152FD-A0A7-4C61-AE3E-1E7E9B60156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5026" y="3425546"/>
            <a:ext cx="10366149" cy="3017962"/>
          </a:xfrm>
          <a:prstGeom prst="rect">
            <a:avLst/>
          </a:prstGeom>
        </p:spPr>
      </p:pic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2C1AAADE-3982-4D76-8C23-2625B8E0641A}"/>
              </a:ext>
            </a:extLst>
          </p:cNvPr>
          <p:cNvGraphicFramePr>
            <a:graphicFrameLocks noGrp="1"/>
          </p:cNvGraphicFramePr>
          <p:nvPr/>
        </p:nvGraphicFramePr>
        <p:xfrm>
          <a:off x="723114" y="880162"/>
          <a:ext cx="10550524" cy="24528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77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7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86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681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8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26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算法框架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生成</a:t>
                      </a:r>
                      <a:r>
                        <a:rPr sz="1600" b="1" spc="-50" dirty="0">
                          <a:latin typeface="Microsoft YaHei UI"/>
                          <a:cs typeface="Microsoft YaHei UI"/>
                        </a:rPr>
                        <a:t> </a:t>
                      </a:r>
                      <a:r>
                        <a:rPr sz="1600" b="1" spc="-5" dirty="0">
                          <a:latin typeface="Microsoft YaHei UI"/>
                          <a:cs typeface="Microsoft YaHei UI"/>
                        </a:rPr>
                        <a:t>vs.</a:t>
                      </a:r>
                      <a:r>
                        <a:rPr sz="1600" b="1" spc="-45" dirty="0">
                          <a:latin typeface="Microsoft YaHei UI"/>
                          <a:cs typeface="Microsoft YaHei UI"/>
                        </a:rPr>
                        <a:t> </a:t>
                      </a: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理解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自然语言理解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spc="-5" dirty="0">
                          <a:latin typeface="Microsoft YaHei UI"/>
                          <a:cs typeface="Microsoft YaHei UI"/>
                        </a:rPr>
                        <a:t>Cond.</a:t>
                      </a:r>
                      <a:r>
                        <a:rPr sz="1600" b="1" spc="-45" dirty="0">
                          <a:latin typeface="Microsoft YaHei UI"/>
                          <a:cs typeface="Microsoft YaHei UI"/>
                        </a:rPr>
                        <a:t> </a:t>
                      </a: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Gen.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spc="-5" dirty="0">
                          <a:latin typeface="Microsoft YaHei UI"/>
                          <a:cs typeface="Microsoft YaHei UI"/>
                        </a:rPr>
                        <a:t>Uncond.</a:t>
                      </a:r>
                      <a:r>
                        <a:rPr sz="1600" b="1" spc="-40" dirty="0">
                          <a:latin typeface="Microsoft YaHei UI"/>
                          <a:cs typeface="Microsoft YaHei UI"/>
                        </a:rPr>
                        <a:t> </a:t>
                      </a: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Gen.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6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自回归（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GPT</a:t>
                      </a:r>
                      <a:r>
                        <a:rPr sz="1600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单向注意力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—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—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68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自编码（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B</a:t>
                      </a:r>
                      <a:r>
                        <a:rPr sz="1600" spc="-10" dirty="0">
                          <a:latin typeface="Microsoft YaHei UI"/>
                          <a:cs typeface="Microsoft YaHei UI"/>
                        </a:rPr>
                        <a:t>E</a:t>
                      </a:r>
                      <a:r>
                        <a:rPr sz="1600" spc="-40" dirty="0">
                          <a:latin typeface="Microsoft YaHei UI"/>
                          <a:cs typeface="Microsoft YaHei UI"/>
                        </a:rPr>
                        <a:t>R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T</a:t>
                      </a:r>
                      <a:r>
                        <a:rPr sz="1600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双向注意力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×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×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7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编码器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-</a:t>
                      </a:r>
                      <a:r>
                        <a:rPr sz="1600" dirty="0">
                          <a:latin typeface="Microsoft YaHei UI"/>
                          <a:cs typeface="Microsoft YaHei UI"/>
                        </a:rPr>
                        <a:t>解码器（</a:t>
                      </a:r>
                      <a:r>
                        <a:rPr sz="1600" spc="-5" dirty="0">
                          <a:latin typeface="Microsoft YaHei UI"/>
                          <a:cs typeface="Microsoft YaHei UI"/>
                        </a:rPr>
                        <a:t>T5</a:t>
                      </a:r>
                      <a:r>
                        <a:rPr sz="1600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编解码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—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dirty="0">
                          <a:latin typeface="Microsoft YaHei UI"/>
                          <a:cs typeface="Microsoft YaHei UI"/>
                        </a:rPr>
                        <a:t>—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97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自回归填空（G</a:t>
                      </a:r>
                      <a:r>
                        <a:rPr sz="1600" b="1" spc="-5" dirty="0">
                          <a:latin typeface="Microsoft YaHei UI"/>
                          <a:cs typeface="Microsoft YaHei UI"/>
                        </a:rPr>
                        <a:t>L</a:t>
                      </a:r>
                      <a:r>
                        <a:rPr sz="1600" b="1" spc="5" dirty="0">
                          <a:latin typeface="Microsoft YaHei UI"/>
                          <a:cs typeface="Microsoft YaHei UI"/>
                        </a:rPr>
                        <a:t>M</a:t>
                      </a: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）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latin typeface="Microsoft YaHei UI"/>
                          <a:cs typeface="Microsoft YaHei UI"/>
                        </a:rPr>
                        <a:t>双向注意力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dirty="0">
                          <a:solidFill>
                            <a:srgbClr val="C00000"/>
                          </a:solidFill>
                          <a:latin typeface="Microsoft YaHei UI"/>
                          <a:cs typeface="Microsoft YaHei UI"/>
                        </a:rPr>
                        <a:t>√</a:t>
                      </a:r>
                      <a:endParaRPr sz="1600">
                        <a:latin typeface="Microsoft YaHei UI"/>
                        <a:cs typeface="Microsoft YaHei UI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6ECDD1CC-C55A-4EC0-92D9-26590AA1A46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184088" y="307931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FZLanTingHeiS-B-GB"/>
              </a:rPr>
              <a:t>Autoregressive, Autoencoding and Encoder-Decoder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</p:spTree>
    <p:extLst>
      <p:ext uri="{BB962C8B-B14F-4D97-AF65-F5344CB8AC3E}">
        <p14:creationId xmlns:p14="http://schemas.microsoft.com/office/powerpoint/2010/main" val="3221380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29da8031-21b9-4556-b056-bc40aa1f1612"/>
  <p:tag name="COMMONDATA" val="eyJoZGlkIjoiNWYzZWZkMzYzYzRlMWI4YzEyMGE0NzZmNjVjMzU5Mz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7979_5*l_h_i*1_2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389d88-4578-4365-b8e7-0e71c7aa0123}"/>
  <p:tag name="TABLE_ENDDRAG_ORIGIN_RECT" val="672*124"/>
  <p:tag name="TABLE_ENDDRAG_RECT" val="87*270*672*1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7979_5*l_h_i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24e9440f-4610-47f3-a8c0-0732201a6454}"/>
  <p:tag name="TABLE_ENDDRAG_ORIGIN_RECT" val="448*193"/>
  <p:tag name="TABLE_ENDDRAG_RECT" val="73*203*448*19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27979_5*l_h_i*1_5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7979_5*l_h_a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0.xml><?xml version="1.0" encoding="utf-8"?>
<p:tagLst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7979_5*l_h_f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480.xml><?xml version="1.0" encoding="utf-8"?>
<p:tagLst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7979_5*l_h_i*1_3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27979_5*l_h_a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0.xml><?xml version="1.0" encoding="utf-8"?>
<p:tagLst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0.xml><?xml version="1.0" encoding="utf-8"?>
<p:tagLst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27979_5*l_h_f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27979_5*l_h_i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0.xml><?xml version="1.0" encoding="utf-8"?>
<p:tagLst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7979_5*l_h_a*1_2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7979_5*l_h_f*1_2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7979_5*l_h_i*1_2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27979_5*l_h_a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7979_5*l_h_f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30.xml><?xml version="1.0" encoding="utf-8"?>
<p:tagLst xmlns:p="http://schemas.openxmlformats.org/presentationml/2006/main">
  <p:tag name="KSO_WM_BEAUTIFY_FLAG" val="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50.xml><?xml version="1.0" encoding="utf-8"?>
<p:tagLst xmlns:p="http://schemas.openxmlformats.org/presentationml/2006/main">
  <p:tag name="KSO_WM_BEAUTIFY_FLAG" val="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27979_5*l_h_i*1_4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27979_5*l_i*1_1"/>
  <p:tag name="KSO_WM_TEMPLATE_CATEGORY" val="diagram"/>
  <p:tag name="KSO_WM_TEMPLATE_INDEX" val="20227979"/>
  <p:tag name="KSO_WM_UNIT_LAYERLEVEL" val="1_1"/>
  <p:tag name="KSO_WM_TAG_VERSION" val="1.0"/>
  <p:tag name="KSO_WM_BEAUTIFY_FLAG" val="#wm#"/>
  <p:tag name="KSO_WM_UNIT_FILL_FORE_SCHEMECOLOR_INDEX_BRIGHTNESS" val="0.8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95*19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27979_5*l_h_x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23*2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27979_5*l_h_x*1_1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08*20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27979_5*l_h_x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200*2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27979_5*l_h_x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7979_5*l_h_a*1_2_1"/>
  <p:tag name="KSO_WM_TEMPLATE_CATEGORY" val="diagram"/>
  <p:tag name="KSO_WM_TEMPLATE_INDEX" val="20227979"/>
  <p:tag name="KSO_WM_UNIT_LAYERLEVEL" val="1_1_1"/>
  <p:tag name="KSO_WM_TAG_VERSION" val="1.0"/>
  <p:tag name="KSO_WM_BEAUTIFY_FLAG" val="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7979_5*l_h_i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KSO_WM_SLIDE_ITEM_CNT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7979_5*l_h_f*1_1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7979_5*l_h_i*1_1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7979_5*l_h_i*1_1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crgbClr r="0" g="0" b="0">
        <a:alpha val="100000"/>
      </a:scrgbClr>
    </a:dk1>
    <a:lt1>
      <a:scrgbClr r="100000" g="100000" b="100000">
        <a:alpha val="100000"/>
      </a:scrgbClr>
    </a:lt1>
    <a:dk2>
      <a:scrgbClr r="5098" g="7450" b="7450">
        <a:alpha val="100000"/>
      </a:scrgbClr>
    </a:dk2>
    <a:lt2>
      <a:scrgbClr r="100000" g="100000" b="100000">
        <a:alpha val="100000"/>
      </a:scrgbClr>
    </a:lt2>
    <a:accent1>
      <a:scrgbClr r="50196" g="84313" b="57647">
        <a:alpha val="100000"/>
      </a:scrgbClr>
    </a:accent1>
    <a:accent2>
      <a:scrgbClr r="62745" g="77647" b="47058">
        <a:alpha val="100000"/>
      </a:scrgbClr>
    </a:accent2>
    <a:accent3>
      <a:scrgbClr r="74509" g="73725" b="43137">
        <a:alpha val="100000"/>
      </a:scrgbClr>
    </a:accent3>
    <a:accent4>
      <a:scrgbClr r="80784" g="67843" b="42745">
        <a:alpha val="100000"/>
      </a:scrgbClr>
    </a:accent4>
    <a:accent5>
      <a:scrgbClr r="84705" g="61960" b="44705">
        <a:alpha val="100000"/>
      </a:scrgbClr>
    </a:accent5>
    <a:accent6>
      <a:scrgbClr r="84313" g="57647" b="50196">
        <a:alpha val="100000"/>
      </a:scrgbClr>
    </a:accent6>
    <a:hlink>
      <a:scrgbClr r="39607" g="54509" b="83529">
        <a:alpha val="100000"/>
      </a:scrgbClr>
    </a:hlink>
    <a:folHlink>
      <a:scrgbClr r="62352" g="40392" b="63921">
        <a:alpha val="100000"/>
      </a:scrgbClr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877</TotalTime>
  <Words>2895</Words>
  <Application>Microsoft Office PowerPoint</Application>
  <PresentationFormat>自定义</PresentationFormat>
  <Paragraphs>503</Paragraphs>
  <Slides>59</Slides>
  <Notes>20</Notes>
  <HiddenSlides>5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59</vt:i4>
      </vt:variant>
    </vt:vector>
  </HeadingPairs>
  <TitlesOfParts>
    <vt:vector size="98" baseType="lpstr">
      <vt:lpstr>Arial MT</vt:lpstr>
      <vt:lpstr>FZLanTingHeiS-B-GB</vt:lpstr>
      <vt:lpstr>Huawei Sans</vt:lpstr>
      <vt:lpstr>Microsoft YaHei UI</vt:lpstr>
      <vt:lpstr>MS Mincho</vt:lpstr>
      <vt:lpstr>SimSun-ExtB</vt:lpstr>
      <vt:lpstr>Yu Gothic</vt:lpstr>
      <vt:lpstr>等线</vt:lpstr>
      <vt:lpstr>方正兰亭粗黑简体</vt:lpstr>
      <vt:lpstr>思源黑体 CN Heavy</vt:lpstr>
      <vt:lpstr>思源黑体 CN Regular</vt:lpstr>
      <vt:lpstr>宋体</vt:lpstr>
      <vt:lpstr>Microsoft YaHei</vt:lpstr>
      <vt:lpstr>Microsoft YaHei</vt:lpstr>
      <vt:lpstr>微软雅黑 Light</vt:lpstr>
      <vt:lpstr>Arial</vt:lpstr>
      <vt:lpstr>Calibri</vt:lpstr>
      <vt:lpstr>Cambria Math</vt:lpstr>
      <vt:lpstr>Lucida Sans Unicode</vt:lpstr>
      <vt:lpstr>Times New Roman</vt:lpstr>
      <vt:lpstr>Wingdings</vt:lpstr>
      <vt:lpstr>1_Title Slide</vt:lpstr>
      <vt:lpstr>15_Chart page</vt:lpstr>
      <vt:lpstr>6_Chart page</vt:lpstr>
      <vt:lpstr>7_Chart page</vt:lpstr>
      <vt:lpstr>19_Chart page</vt:lpstr>
      <vt:lpstr>28_Chart page</vt:lpstr>
      <vt:lpstr>41_Chart page</vt:lpstr>
      <vt:lpstr>章节页</vt:lpstr>
      <vt:lpstr>8_Chart page</vt:lpstr>
      <vt:lpstr>2_Title Slide</vt:lpstr>
      <vt:lpstr>26_Chart page</vt:lpstr>
      <vt:lpstr>27_Chart page</vt:lpstr>
      <vt:lpstr>9_Chart page</vt:lpstr>
      <vt:lpstr>10_Chart page</vt:lpstr>
      <vt:lpstr>11_Chart page</vt:lpstr>
      <vt:lpstr>29_Chart page</vt:lpstr>
      <vt:lpstr>56_Chart page</vt:lpstr>
      <vt:lpstr>1_Chart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OpenAI GPT系列模型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大模型训练最大挑战：训练稳定性</vt:lpstr>
      <vt:lpstr>GLM-130B：稳定训练方法</vt:lpstr>
      <vt:lpstr>GLM-130B：稳定训练方法</vt:lpstr>
      <vt:lpstr>GLM-130B：大量实验确定最优架构</vt:lpstr>
      <vt:lpstr>PowerPoint 演示文稿</vt:lpstr>
      <vt:lpstr>PowerPoint 演示文稿</vt:lpstr>
      <vt:lpstr>并行策略：高效训练千亿模型</vt:lpstr>
      <vt:lpstr>并行策略：高效训练千亿模型</vt:lpstr>
      <vt:lpstr>并行策略：高效训练千亿模型</vt:lpstr>
      <vt:lpstr>并行策略：高效训练千亿模型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ChatGLM：撰写博客提纲</vt:lpstr>
      <vt:lpstr>ChatGLM：写邮件</vt:lpstr>
      <vt:lpstr>ChatGLM：介绍自己的优点缺点</vt:lpstr>
      <vt:lpstr>ChatGLM：写剧本梗概</vt:lpstr>
      <vt:lpstr>ChatGLM：写代码</vt:lpstr>
      <vt:lpstr>ChatGLM：查询常见知识/教程</vt:lpstr>
      <vt:lpstr>ChatGLM：多轮问答</vt:lpstr>
      <vt:lpstr>ChatGLM：文字冒险游戏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Atlas人工智能计算解决方案主打胶片-01(20200715)</dc:title>
  <dc:creator>Yufan (C)</dc:creator>
  <dc:description>共创行业AI新价值</dc:description>
  <cp:lastModifiedBy>吕昱峰</cp:lastModifiedBy>
  <cp:revision>2666</cp:revision>
  <cp:lastPrinted>2020-01-16T11:26:00Z</cp:lastPrinted>
  <dcterms:created xsi:type="dcterms:W3CDTF">2018-12-27T01:12:00Z</dcterms:created>
  <dcterms:modified xsi:type="dcterms:W3CDTF">2023-10-15T03:12:16Z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(3)pJhb8IDknMgxmK0NLhOv8nqAkpX5rnxgzo6GRiuvGCCWrozgPPkOnjCyGa/AiMAUOA/sEdFP
yufnYy4RERc1zbbML9wvBp/pF/My6ZRvSCxYZxoSuLfewkTJiQfkyJAymygGYZl/Rnq6+mMj
3vy7Kf2/h7GCY6/LtkPdYAdKWmpSzO2aT3lpeZV527n9qHgVtgCGgjz0HwTBgC8E0FQSrb8d
oRUjL2Qo9Pu0Wvoks2</vt:lpwstr>
  </property>
  <property fmtid="{D5CDD505-2E9C-101B-9397-08002B2CF9AE}" pid="3" name="_2015_ms_pID_7253431">
    <vt:lpwstr>mLfDVAAmbAbRCfZ0x2dw0wexDc3YboRDFWujUqUbRj1phVt7fPq+Pw
RL7FuellkdjmP0GyvFobCR1nVuENQzm/tPhCeZ7xlkuEzESIZJdumH6pZKK0hbazsmNyJN9f
AuBOMcYLpZI7L+ixeAU3svoi9xkGrSJ4A0r6qvTxG1xVL3+OSmHXgaic+lJGqvP50oIHlWK5
rQGAJiydnaVRjfdCtjDtn1C0fvIdxcqmp18r</vt:lpwstr>
  </property>
  <property fmtid="{D5CDD505-2E9C-101B-9397-08002B2CF9AE}" pid="4" name="_2015_ms_pID_7253432">
    <vt:lpwstr>F4Y6+vcyC/SC/JTwh9BewKo=</vt:lpwstr>
  </property>
  <property fmtid="{D5CDD505-2E9C-101B-9397-08002B2CF9AE}" pid="5" name="Presentation">
    <vt:lpwstr>Atlas人工智能计算解决方案主打胶片-01(20200715)</vt:lpwstr>
  </property>
  <property fmtid="{D5CDD505-2E9C-101B-9397-08002B2CF9AE}" pid="6" name="SlideDescription">
    <vt:lpwstr>共创行业AI新价值</vt:lpwstr>
  </property>
  <property fmtid="{D5CDD505-2E9C-101B-9397-08002B2CF9AE}" pid="7" name="_readonly">
    <vt:lpwstr/>
  </property>
  <property fmtid="{D5CDD505-2E9C-101B-9397-08002B2CF9AE}" pid="8" name="_change">
    <vt:lpwstr/>
  </property>
  <property fmtid="{D5CDD505-2E9C-101B-9397-08002B2CF9AE}" pid="9" name="_full-control">
    <vt:lpwstr/>
  </property>
  <property fmtid="{D5CDD505-2E9C-101B-9397-08002B2CF9AE}" pid="10" name="sflag">
    <vt:lpwstr>1678755618</vt:lpwstr>
  </property>
  <property fmtid="{D5CDD505-2E9C-101B-9397-08002B2CF9AE}" pid="11" name="ICV">
    <vt:lpwstr>9F0DA0830E45420E9E830C7FB0F0FD43_12</vt:lpwstr>
  </property>
  <property fmtid="{D5CDD505-2E9C-101B-9397-08002B2CF9AE}" pid="12" name="KSOProductBuildVer">
    <vt:lpwstr>2052-11.1.0.14036</vt:lpwstr>
  </property>
</Properties>
</file>